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
      <p:font typeface="Comfortaa"/>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6.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8.xml"/><Relationship Id="rId44" Type="http://schemas.openxmlformats.org/officeDocument/2006/relationships/font" Target="fonts/Comfortaa-bold.fntdata"/><Relationship Id="rId21" Type="http://schemas.openxmlformats.org/officeDocument/2006/relationships/slide" Target="slides/slide17.xml"/><Relationship Id="rId43" Type="http://schemas.openxmlformats.org/officeDocument/2006/relationships/font" Target="fonts/Comfortaa-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schemas.openxmlformats.org/officeDocument/2006/relationships/font" Target="fonts/Montserrat-regular.fnt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37" Type="http://schemas.openxmlformats.org/officeDocument/2006/relationships/font" Target="fonts/Montserrat-italic.fntdata"/><Relationship Id="rId14" Type="http://schemas.openxmlformats.org/officeDocument/2006/relationships/slide" Target="slides/slide10.xml"/><Relationship Id="rId36" Type="http://schemas.openxmlformats.org/officeDocument/2006/relationships/font" Target="fonts/Montserrat-bold.fntdata"/><Relationship Id="rId17" Type="http://schemas.openxmlformats.org/officeDocument/2006/relationships/slide" Target="slides/slide13.xml"/><Relationship Id="rId39" Type="http://schemas.openxmlformats.org/officeDocument/2006/relationships/font" Target="fonts/Lato-regular.fntdata"/><Relationship Id="rId16" Type="http://schemas.openxmlformats.org/officeDocument/2006/relationships/slide" Target="slides/slide12.xml"/><Relationship Id="rId38" Type="http://schemas.openxmlformats.org/officeDocument/2006/relationships/font" Target="fonts/Montserra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383c5182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83c5182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383c5182c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83c5182c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83c5182c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83c5182c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842d888c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842d888c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336220f70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36220f70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383c5182c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83c5182c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383c5182c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83c5182c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383c5182c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83c5182c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38417e3f9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8417e3f9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38417e3f9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8417e3f9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38417e3f9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8417e3f9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38417e3f9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8417e3f9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336220f70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36220f70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36220f70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36220f70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336220f70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36220f70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36220f70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36220f70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336220f70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36220f70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336220f70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36220f70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36220f70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36220f70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28.png"/><Relationship Id="rId5"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4.jpg"/><Relationship Id="rId6"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drive.google.com/file/d/1noD8QkNwaRKjUcbMVHnPILTRvg90rU8h/view" TargetMode="Externa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drive.google.com/file/d/1IS2jRqJOW0IWKUXjJkpOrtq7Jc8pYXVs/view" TargetMode="External"/><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drive.google.com/file/d/1vdWiIReNwic6CERy4AP4mPQdbLX4DgUn/view" TargetMode="External"/><Relationship Id="rId4" Type="http://schemas.openxmlformats.org/officeDocument/2006/relationships/image" Target="../media/image11.jpg"/><Relationship Id="rId5" Type="http://schemas.openxmlformats.org/officeDocument/2006/relationships/hyperlink" Target="https://drive.google.com/drive/folders/1xgfc_lOeXdo8syYNcQYSJ-kQ41ESCYdV?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19.jpg"/><Relationship Id="rId5"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drive.google.com/file/d/1Mf1MhdrXoAl6AZXnde7P1w-_jFJKftRQ/view" TargetMode="Externa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4.jpg"/><Relationship Id="rId5"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Autonomous Helper Bot</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Tameesh Biswas - 1601CS08</a:t>
            </a:r>
            <a:br>
              <a:rPr lang="en-GB"/>
            </a:br>
            <a:r>
              <a:rPr lang="en-GB"/>
              <a:t>Parth Kulkarni - 1601CS20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6"/>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03</a:t>
            </a:r>
            <a:endParaRPr sz="1000"/>
          </a:p>
        </p:txBody>
      </p:sp>
      <p:sp>
        <p:nvSpPr>
          <p:cNvPr id="334" name="Google Shape;334;p26"/>
          <p:cNvSpPr txBox="1"/>
          <p:nvPr>
            <p:ph idx="1" type="body"/>
          </p:nvPr>
        </p:nvSpPr>
        <p:spPr>
          <a:xfrm>
            <a:off x="716100" y="2533525"/>
            <a:ext cx="4092600" cy="13740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GB"/>
              <a:t>The Pi camera senses the object and Pi commands the Arduino to move the robot towards the object. </a:t>
            </a:r>
            <a:endParaRPr/>
          </a:p>
          <a:p>
            <a:pPr indent="-311150" lvl="0" marL="457200" rtl="0" algn="l">
              <a:lnSpc>
                <a:spcPct val="100000"/>
              </a:lnSpc>
              <a:spcBef>
                <a:spcPts val="0"/>
              </a:spcBef>
              <a:spcAft>
                <a:spcPts val="0"/>
              </a:spcAft>
              <a:buSzPts val="1300"/>
              <a:buChar char="❖"/>
            </a:pPr>
            <a:r>
              <a:rPr lang="en-GB"/>
              <a:t>The ultrasonic sensor makes it stop at a specific distance and then the arm reacts. </a:t>
            </a:r>
            <a:endParaRPr/>
          </a:p>
          <a:p>
            <a:pPr indent="-311150" lvl="0" marL="457200" rtl="0" algn="l">
              <a:lnSpc>
                <a:spcPct val="100000"/>
              </a:lnSpc>
              <a:spcBef>
                <a:spcPts val="0"/>
              </a:spcBef>
              <a:spcAft>
                <a:spcPts val="0"/>
              </a:spcAft>
              <a:buSzPts val="1300"/>
              <a:buChar char="❖"/>
            </a:pPr>
            <a:r>
              <a:rPr lang="en-GB"/>
              <a:t>It moves accordingly to grab the object and lifts itself</a:t>
            </a:r>
            <a:endParaRPr/>
          </a:p>
        </p:txBody>
      </p:sp>
      <p:pic>
        <p:nvPicPr>
          <p:cNvPr id="335" name="Google Shape;335;p26"/>
          <p:cNvPicPr preferRelativeResize="0"/>
          <p:nvPr/>
        </p:nvPicPr>
        <p:blipFill rotWithShape="1">
          <a:blip r:embed="rId3">
            <a:alphaModFix/>
          </a:blip>
          <a:srcRect b="0" l="17282" r="44600" t="22881"/>
          <a:stretch/>
        </p:blipFill>
        <p:spPr>
          <a:xfrm>
            <a:off x="4955151" y="335951"/>
            <a:ext cx="4188850" cy="4767150"/>
          </a:xfrm>
          <a:prstGeom prst="rect">
            <a:avLst/>
          </a:prstGeom>
          <a:noFill/>
          <a:ln>
            <a:noFill/>
          </a:ln>
        </p:spPr>
      </p:pic>
      <p:sp>
        <p:nvSpPr>
          <p:cNvPr id="336" name="Google Shape;336;p26"/>
          <p:cNvSpPr txBox="1"/>
          <p:nvPr>
            <p:ph type="title"/>
          </p:nvPr>
        </p:nvSpPr>
        <p:spPr>
          <a:xfrm>
            <a:off x="1297500" y="793475"/>
            <a:ext cx="3563400" cy="96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Sensing of the Object And Operation Of The Arm: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p27"/>
          <p:cNvPicPr preferRelativeResize="0"/>
          <p:nvPr/>
        </p:nvPicPr>
        <p:blipFill rotWithShape="1">
          <a:blip r:embed="rId3">
            <a:alphaModFix/>
          </a:blip>
          <a:srcRect b="5571" l="0" r="0" t="5562"/>
          <a:stretch/>
        </p:blipFill>
        <p:spPr>
          <a:xfrm rot="351">
            <a:off x="6201675" y="198"/>
            <a:ext cx="2942400" cy="1961100"/>
          </a:xfrm>
          <a:prstGeom prst="snip2DiagRect">
            <a:avLst>
              <a:gd fmla="val 50000" name="adj1"/>
              <a:gd fmla="val 0" name="adj2"/>
            </a:avLst>
          </a:prstGeom>
          <a:noFill/>
          <a:ln>
            <a:noFill/>
          </a:ln>
          <a:effectLst>
            <a:reflection blurRad="0" dir="0" dist="0" endA="0" endPos="8000" fadeDir="5400012" kx="0" rotWithShape="0" algn="bl" stA="64000" stPos="0" sy="-100000" ky="0"/>
          </a:effectLst>
        </p:spPr>
      </p:pic>
      <p:pic>
        <p:nvPicPr>
          <p:cNvPr id="342" name="Google Shape;342;p27"/>
          <p:cNvPicPr preferRelativeResize="0"/>
          <p:nvPr/>
        </p:nvPicPr>
        <p:blipFill rotWithShape="1">
          <a:blip r:embed="rId4">
            <a:alphaModFix amt="38000"/>
          </a:blip>
          <a:srcRect b="0" l="14122" r="14115" t="0"/>
          <a:stretch/>
        </p:blipFill>
        <p:spPr>
          <a:xfrm rot="356">
            <a:off x="5" y="2451753"/>
            <a:ext cx="2898000" cy="2691600"/>
          </a:xfrm>
          <a:prstGeom prst="rtTriangle">
            <a:avLst/>
          </a:prstGeom>
          <a:noFill/>
          <a:ln>
            <a:noFill/>
          </a:ln>
          <a:effectLst>
            <a:reflection blurRad="0" dir="0" dist="0" endA="0" endPos="8000" fadeDir="5400012" kx="0" rotWithShape="0" algn="bl" stA="64000" stPos="0" sy="-100000" ky="0"/>
          </a:effectLst>
        </p:spPr>
      </p:pic>
      <p:pic>
        <p:nvPicPr>
          <p:cNvPr id="343" name="Google Shape;343;p27"/>
          <p:cNvPicPr preferRelativeResize="0"/>
          <p:nvPr/>
        </p:nvPicPr>
        <p:blipFill>
          <a:blip r:embed="rId5">
            <a:alphaModFix amt="62000"/>
          </a:blip>
          <a:stretch>
            <a:fillRect/>
          </a:stretch>
        </p:blipFill>
        <p:spPr>
          <a:xfrm>
            <a:off x="7192628" y="1674375"/>
            <a:ext cx="1951376" cy="3469123"/>
          </a:xfrm>
          <a:prstGeom prst="rect">
            <a:avLst/>
          </a:prstGeom>
          <a:noFill/>
          <a:ln>
            <a:noFill/>
          </a:ln>
        </p:spPr>
      </p:pic>
      <p:sp>
        <p:nvSpPr>
          <p:cNvPr id="344" name="Google Shape;344;p27"/>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04</a:t>
            </a:r>
            <a:endParaRPr sz="1000"/>
          </a:p>
        </p:txBody>
      </p:sp>
      <p:sp>
        <p:nvSpPr>
          <p:cNvPr id="345" name="Google Shape;345;p27"/>
          <p:cNvSpPr txBox="1"/>
          <p:nvPr>
            <p:ph idx="1" type="body"/>
          </p:nvPr>
        </p:nvSpPr>
        <p:spPr>
          <a:xfrm>
            <a:off x="1767150" y="1742400"/>
            <a:ext cx="3921600" cy="304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t>A mechanism similar to object detection is used in user tracking. </a:t>
            </a:r>
            <a:endParaRPr sz="1400"/>
          </a:p>
          <a:p>
            <a:pPr indent="-317500" lvl="0" marL="457200" rtl="0" algn="l">
              <a:lnSpc>
                <a:spcPct val="100000"/>
              </a:lnSpc>
              <a:spcBef>
                <a:spcPts val="1600"/>
              </a:spcBef>
              <a:spcAft>
                <a:spcPts val="0"/>
              </a:spcAft>
              <a:buSzPts val="1400"/>
              <a:buChar char="●"/>
            </a:pPr>
            <a:r>
              <a:rPr lang="en-GB" sz="1400"/>
              <a:t>User has a portable base station of a specific colour(yellow here). </a:t>
            </a:r>
            <a:endParaRPr sz="1400"/>
          </a:p>
          <a:p>
            <a:pPr indent="-317500" lvl="0" marL="457200" rtl="0" algn="l">
              <a:lnSpc>
                <a:spcPct val="100000"/>
              </a:lnSpc>
              <a:spcBef>
                <a:spcPts val="0"/>
              </a:spcBef>
              <a:spcAft>
                <a:spcPts val="0"/>
              </a:spcAft>
              <a:buSzPts val="1400"/>
              <a:buChar char="●"/>
            </a:pPr>
            <a:r>
              <a:rPr lang="en-GB" sz="1400"/>
              <a:t>After lifting the object the robot detects this base and moves towards it.</a:t>
            </a:r>
            <a:endParaRPr sz="1400"/>
          </a:p>
        </p:txBody>
      </p:sp>
      <p:sp>
        <p:nvSpPr>
          <p:cNvPr id="346" name="Google Shape;346;p27"/>
          <p:cNvSpPr txBox="1"/>
          <p:nvPr/>
        </p:nvSpPr>
        <p:spPr>
          <a:xfrm>
            <a:off x="1809375" y="765775"/>
            <a:ext cx="37476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rPr>
              <a:t>Exploring User Tracking:</a:t>
            </a:r>
            <a:endParaRPr sz="2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pic>
        <p:nvPicPr>
          <p:cNvPr id="351" name="Google Shape;351;p28"/>
          <p:cNvPicPr preferRelativeResize="0"/>
          <p:nvPr/>
        </p:nvPicPr>
        <p:blipFill>
          <a:blip r:embed="rId3">
            <a:alphaModFix amt="21000"/>
          </a:blip>
          <a:stretch>
            <a:fillRect/>
          </a:stretch>
        </p:blipFill>
        <p:spPr>
          <a:xfrm>
            <a:off x="0" y="-422669"/>
            <a:ext cx="9144000" cy="6067017"/>
          </a:xfrm>
          <a:prstGeom prst="rect">
            <a:avLst/>
          </a:prstGeom>
          <a:noFill/>
          <a:ln>
            <a:noFill/>
          </a:ln>
        </p:spPr>
      </p:pic>
      <p:sp>
        <p:nvSpPr>
          <p:cNvPr id="352" name="Google Shape;352;p28"/>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05</a:t>
            </a:r>
            <a:endParaRPr sz="1000"/>
          </a:p>
        </p:txBody>
      </p:sp>
      <p:sp>
        <p:nvSpPr>
          <p:cNvPr id="353" name="Google Shape;353;p28"/>
          <p:cNvSpPr txBox="1"/>
          <p:nvPr>
            <p:ph type="title"/>
          </p:nvPr>
        </p:nvSpPr>
        <p:spPr>
          <a:xfrm>
            <a:off x="70900" y="1200075"/>
            <a:ext cx="6333000" cy="96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Raspberry Pi-Arduino Mega Interfacing:</a:t>
            </a:r>
            <a:endParaRPr/>
          </a:p>
        </p:txBody>
      </p:sp>
      <p:sp>
        <p:nvSpPr>
          <p:cNvPr id="354" name="Google Shape;354;p28"/>
          <p:cNvSpPr txBox="1"/>
          <p:nvPr>
            <p:ph idx="1" type="body"/>
          </p:nvPr>
        </p:nvSpPr>
        <p:spPr>
          <a:xfrm>
            <a:off x="1037325" y="1938000"/>
            <a:ext cx="5213100" cy="286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Arduino was interfaced to work according to the commands given by the Pi as</a:t>
            </a:r>
            <a:endParaRPr/>
          </a:p>
          <a:p>
            <a:pPr indent="-311150" lvl="0" marL="457200" rtl="0" algn="l">
              <a:lnSpc>
                <a:spcPct val="100000"/>
              </a:lnSpc>
              <a:spcBef>
                <a:spcPts val="1600"/>
              </a:spcBef>
              <a:spcAft>
                <a:spcPts val="0"/>
              </a:spcAft>
              <a:buSzPts val="1300"/>
              <a:buChar char="❖"/>
            </a:pPr>
            <a:r>
              <a:rPr lang="en-GB"/>
              <a:t> Arduino Mega board was used for movement of the robot and controlling the SERVO motors for motion of the arm</a:t>
            </a:r>
            <a:endParaRPr/>
          </a:p>
          <a:p>
            <a:pPr indent="-311150" lvl="0" marL="457200" rtl="0" algn="l">
              <a:lnSpc>
                <a:spcPct val="100000"/>
              </a:lnSpc>
              <a:spcBef>
                <a:spcPts val="0"/>
              </a:spcBef>
              <a:spcAft>
                <a:spcPts val="0"/>
              </a:spcAft>
              <a:buSzPts val="1300"/>
              <a:buChar char="❖"/>
            </a:pPr>
            <a:r>
              <a:rPr lang="en-GB"/>
              <a:t> Raspberry Pi was used for the Image Processing, it was necessary to make them work together. </a:t>
            </a:r>
            <a:endParaRPr/>
          </a:p>
        </p:txBody>
      </p:sp>
      <p:pic>
        <p:nvPicPr>
          <p:cNvPr id="355" name="Google Shape;355;p28"/>
          <p:cNvPicPr preferRelativeResize="0"/>
          <p:nvPr/>
        </p:nvPicPr>
        <p:blipFill rotWithShape="1">
          <a:blip r:embed="rId4">
            <a:alphaModFix/>
          </a:blip>
          <a:srcRect b="0" l="-4280" r="4279" t="0"/>
          <a:stretch/>
        </p:blipFill>
        <p:spPr>
          <a:xfrm>
            <a:off x="-195075" y="3479400"/>
            <a:ext cx="2958600" cy="1664100"/>
          </a:xfrm>
          <a:prstGeom prst="parallelogram">
            <a:avLst>
              <a:gd fmla="val 40733" name="adj"/>
            </a:avLst>
          </a:prstGeom>
          <a:noFill/>
          <a:ln>
            <a:noFill/>
          </a:ln>
        </p:spPr>
      </p:pic>
      <p:pic>
        <p:nvPicPr>
          <p:cNvPr id="356" name="Google Shape;356;p28"/>
          <p:cNvPicPr preferRelativeResize="0"/>
          <p:nvPr/>
        </p:nvPicPr>
        <p:blipFill>
          <a:blip r:embed="rId5">
            <a:alphaModFix amt="64000"/>
          </a:blip>
          <a:stretch>
            <a:fillRect/>
          </a:stretch>
        </p:blipFill>
        <p:spPr>
          <a:xfrm>
            <a:off x="6250425" y="0"/>
            <a:ext cx="2893576" cy="51441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29"/>
          <p:cNvPicPr preferRelativeResize="0"/>
          <p:nvPr/>
        </p:nvPicPr>
        <p:blipFill>
          <a:blip r:embed="rId3">
            <a:alphaModFix amt="21000"/>
          </a:blip>
          <a:stretch>
            <a:fillRect/>
          </a:stretch>
        </p:blipFill>
        <p:spPr>
          <a:xfrm>
            <a:off x="0" y="-422669"/>
            <a:ext cx="9144000" cy="6067017"/>
          </a:xfrm>
          <a:prstGeom prst="rect">
            <a:avLst/>
          </a:prstGeom>
          <a:noFill/>
          <a:ln>
            <a:noFill/>
          </a:ln>
        </p:spPr>
      </p:pic>
      <p:sp>
        <p:nvSpPr>
          <p:cNvPr id="362" name="Google Shape;362;p29"/>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06</a:t>
            </a:r>
            <a:endParaRPr sz="1000"/>
          </a:p>
        </p:txBody>
      </p:sp>
      <p:sp>
        <p:nvSpPr>
          <p:cNvPr id="363" name="Google Shape;363;p29"/>
          <p:cNvSpPr txBox="1"/>
          <p:nvPr>
            <p:ph type="title"/>
          </p:nvPr>
        </p:nvSpPr>
        <p:spPr>
          <a:xfrm>
            <a:off x="1094200" y="793475"/>
            <a:ext cx="4077300" cy="96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Integrating Everything Together:</a:t>
            </a:r>
            <a:endParaRPr/>
          </a:p>
        </p:txBody>
      </p:sp>
      <p:sp>
        <p:nvSpPr>
          <p:cNvPr id="364" name="Google Shape;364;p29"/>
          <p:cNvSpPr txBox="1"/>
          <p:nvPr>
            <p:ph idx="1" type="body"/>
          </p:nvPr>
        </p:nvSpPr>
        <p:spPr>
          <a:xfrm>
            <a:off x="1037325" y="2066775"/>
            <a:ext cx="4077300" cy="286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1400"/>
              <a:t>Finally after working on separate modules as specified above, all the modules were integrated together the code sequenced according to the pseudocode as the functioning of the robot is tested rigorously.</a:t>
            </a:r>
            <a:endParaRPr sz="1400"/>
          </a:p>
        </p:txBody>
      </p:sp>
      <p:pic>
        <p:nvPicPr>
          <p:cNvPr id="365" name="Google Shape;365;p29"/>
          <p:cNvPicPr preferRelativeResize="0"/>
          <p:nvPr/>
        </p:nvPicPr>
        <p:blipFill rotWithShape="1">
          <a:blip r:embed="rId4">
            <a:alphaModFix/>
          </a:blip>
          <a:srcRect b="0" l="-4280" r="4279" t="0"/>
          <a:stretch/>
        </p:blipFill>
        <p:spPr>
          <a:xfrm>
            <a:off x="-195075" y="3479400"/>
            <a:ext cx="2958600" cy="1664100"/>
          </a:xfrm>
          <a:prstGeom prst="parallelogram">
            <a:avLst>
              <a:gd fmla="val 40733" name="adj"/>
            </a:avLst>
          </a:prstGeom>
          <a:noFill/>
          <a:ln>
            <a:noFill/>
          </a:ln>
        </p:spPr>
      </p:pic>
      <p:pic>
        <p:nvPicPr>
          <p:cNvPr id="366" name="Google Shape;366;p29"/>
          <p:cNvPicPr preferRelativeResize="0"/>
          <p:nvPr/>
        </p:nvPicPr>
        <p:blipFill>
          <a:blip r:embed="rId5">
            <a:alphaModFix amt="64000"/>
          </a:blip>
          <a:stretch>
            <a:fillRect/>
          </a:stretch>
        </p:blipFill>
        <p:spPr>
          <a:xfrm>
            <a:off x="6250425" y="0"/>
            <a:ext cx="2893576" cy="5144141"/>
          </a:xfrm>
          <a:prstGeom prst="rect">
            <a:avLst/>
          </a:prstGeom>
          <a:noFill/>
          <a:ln>
            <a:noFill/>
          </a:ln>
        </p:spPr>
      </p:pic>
      <p:pic>
        <p:nvPicPr>
          <p:cNvPr id="367" name="Google Shape;367;p29"/>
          <p:cNvPicPr preferRelativeResize="0"/>
          <p:nvPr/>
        </p:nvPicPr>
        <p:blipFill>
          <a:blip r:embed="rId6">
            <a:alphaModFix/>
          </a:blip>
          <a:stretch>
            <a:fillRect/>
          </a:stretch>
        </p:blipFill>
        <p:spPr>
          <a:xfrm>
            <a:off x="5313575" y="0"/>
            <a:ext cx="3830424" cy="51072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Front Wheel Drive:</a:t>
            </a:r>
            <a:endParaRPr/>
          </a:p>
        </p:txBody>
      </p:sp>
      <p:sp>
        <p:nvSpPr>
          <p:cNvPr id="373" name="Google Shape;373;p30"/>
          <p:cNvSpPr txBox="1"/>
          <p:nvPr>
            <p:ph idx="1" type="body"/>
          </p:nvPr>
        </p:nvSpPr>
        <p:spPr>
          <a:xfrm>
            <a:off x="4303150" y="1188075"/>
            <a:ext cx="4033200" cy="3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robot is powered at only the front wheels, while the back wheels give support for motion or turning, which is contrary to normal vehicles which use rear-wheel-drive-front-wheel-control or 4-wheel drive.</a:t>
            </a:r>
            <a:endParaRPr/>
          </a:p>
          <a:p>
            <a:pPr indent="0" lvl="0" marL="457200" rtl="0" algn="l">
              <a:spcBef>
                <a:spcPts val="1600"/>
              </a:spcBef>
              <a:spcAft>
                <a:spcPts val="0"/>
              </a:spcAft>
              <a:buNone/>
            </a:pPr>
            <a:r>
              <a:rPr lang="en-GB"/>
              <a:t>The reason behind this is:</a:t>
            </a:r>
            <a:endParaRPr/>
          </a:p>
          <a:p>
            <a:pPr indent="0" lvl="0" marL="457200" rtl="0" algn="l">
              <a:spcBef>
                <a:spcPts val="1600"/>
              </a:spcBef>
              <a:spcAft>
                <a:spcPts val="0"/>
              </a:spcAft>
              <a:buNone/>
            </a:pPr>
            <a:r>
              <a:rPr lang="en-GB"/>
              <a:t>As the robot is detecting an object via image processing, it would be faster to turn through at trace the object effectively, instead of a rear-wheel-drive. </a:t>
            </a:r>
            <a:endParaRPr/>
          </a:p>
          <a:p>
            <a:pPr indent="0" lvl="0" marL="0" rtl="0" algn="l">
              <a:spcBef>
                <a:spcPts val="1600"/>
              </a:spcBef>
              <a:spcAft>
                <a:spcPts val="1600"/>
              </a:spcAft>
              <a:buNone/>
            </a:pPr>
            <a:r>
              <a:rPr lang="en-GB"/>
              <a:t>Of course 4-wheel-drive makes it more easier, but the microcontroller boards and microprocessors may face surge currents if this is used.</a:t>
            </a:r>
            <a:endParaRPr/>
          </a:p>
        </p:txBody>
      </p:sp>
      <p:pic>
        <p:nvPicPr>
          <p:cNvPr id="374" name="Google Shape;374;p30"/>
          <p:cNvPicPr preferRelativeResize="0"/>
          <p:nvPr/>
        </p:nvPicPr>
        <p:blipFill>
          <a:blip r:embed="rId3">
            <a:alphaModFix/>
          </a:blip>
          <a:stretch>
            <a:fillRect/>
          </a:stretch>
        </p:blipFill>
        <p:spPr>
          <a:xfrm>
            <a:off x="1297500" y="1307850"/>
            <a:ext cx="2457447" cy="1843101"/>
          </a:xfrm>
          <a:prstGeom prst="rect">
            <a:avLst/>
          </a:prstGeom>
          <a:noFill/>
          <a:ln>
            <a:noFill/>
          </a:ln>
        </p:spPr>
      </p:pic>
      <p:pic>
        <p:nvPicPr>
          <p:cNvPr id="375" name="Google Shape;375;p30"/>
          <p:cNvPicPr preferRelativeResize="0"/>
          <p:nvPr/>
        </p:nvPicPr>
        <p:blipFill>
          <a:blip r:embed="rId4">
            <a:alphaModFix/>
          </a:blip>
          <a:stretch>
            <a:fillRect/>
          </a:stretch>
        </p:blipFill>
        <p:spPr>
          <a:xfrm>
            <a:off x="1297500" y="3220431"/>
            <a:ext cx="2457447" cy="18430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1"/>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3000"/>
              <a:t>How It Finally Works</a:t>
            </a:r>
            <a:endParaRPr sz="3000"/>
          </a:p>
        </p:txBody>
      </p:sp>
      <p:sp>
        <p:nvSpPr>
          <p:cNvPr id="381" name="Google Shape;381;p31"/>
          <p:cNvSpPr txBox="1"/>
          <p:nvPr>
            <p:ph idx="1" type="body"/>
          </p:nvPr>
        </p:nvSpPr>
        <p:spPr>
          <a:xfrm>
            <a:off x="1297500" y="1806300"/>
            <a:ext cx="3080100" cy="1704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AutoNum type="arabicParenR"/>
            </a:pPr>
            <a:r>
              <a:rPr lang="en-GB" sz="1400">
                <a:solidFill>
                  <a:srgbClr val="FFFFFF"/>
                </a:solidFill>
              </a:rPr>
              <a:t>The Arduino makes the robot rotate till it detects the object</a:t>
            </a:r>
            <a:endParaRPr sz="1400">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1600"/>
              </a:spcAft>
              <a:buNone/>
            </a:pPr>
            <a:r>
              <a:t/>
            </a:r>
            <a:endParaRPr>
              <a:solidFill>
                <a:srgbClr val="FFFFFF"/>
              </a:solidFill>
            </a:endParaRPr>
          </a:p>
        </p:txBody>
      </p:sp>
      <p:cxnSp>
        <p:nvCxnSpPr>
          <p:cNvPr id="382" name="Google Shape;382;p31"/>
          <p:cNvCxnSpPr/>
          <p:nvPr/>
        </p:nvCxnSpPr>
        <p:spPr>
          <a:xfrm>
            <a:off x="1965225" y="1440525"/>
            <a:ext cx="4540500" cy="6900"/>
          </a:xfrm>
          <a:prstGeom prst="straightConnector1">
            <a:avLst/>
          </a:prstGeom>
          <a:noFill/>
          <a:ln cap="flat" cmpd="sng" w="9525">
            <a:solidFill>
              <a:schemeClr val="dk2"/>
            </a:solidFill>
            <a:prstDash val="solid"/>
            <a:round/>
            <a:headEnd len="med" w="med" type="none"/>
            <a:tailEnd len="med" w="med" type="none"/>
          </a:ln>
        </p:spPr>
      </p:cxnSp>
      <p:sp>
        <p:nvSpPr>
          <p:cNvPr id="383" name="Google Shape;383;p31"/>
          <p:cNvSpPr txBox="1"/>
          <p:nvPr>
            <p:ph idx="1" type="body"/>
          </p:nvPr>
        </p:nvSpPr>
        <p:spPr>
          <a:xfrm>
            <a:off x="4879200" y="1806300"/>
            <a:ext cx="3402000" cy="170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FFFFFF"/>
                </a:solidFill>
              </a:rPr>
              <a:t>2)	Once the object is detected by the Pi camera, it gives commands to the Arduino to move the robot forward to the object. </a:t>
            </a:r>
            <a:endParaRPr sz="1400">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1600"/>
              </a:spcAft>
              <a:buNone/>
            </a:pPr>
            <a:r>
              <a:t/>
            </a:r>
            <a:endParaRPr>
              <a:solidFill>
                <a:srgbClr val="FFFFFF"/>
              </a:solidFill>
            </a:endParaRPr>
          </a:p>
        </p:txBody>
      </p:sp>
      <p:pic>
        <p:nvPicPr>
          <p:cNvPr id="384" name="Google Shape;384;p31"/>
          <p:cNvPicPr preferRelativeResize="0"/>
          <p:nvPr/>
        </p:nvPicPr>
        <p:blipFill>
          <a:blip r:embed="rId3">
            <a:alphaModFix/>
          </a:blip>
          <a:stretch>
            <a:fillRect/>
          </a:stretch>
        </p:blipFill>
        <p:spPr>
          <a:xfrm>
            <a:off x="1965219" y="2397873"/>
            <a:ext cx="1978954" cy="2638626"/>
          </a:xfrm>
          <a:prstGeom prst="rect">
            <a:avLst/>
          </a:prstGeom>
          <a:noFill/>
          <a:ln>
            <a:noFill/>
          </a:ln>
        </p:spPr>
      </p:pic>
      <p:pic>
        <p:nvPicPr>
          <p:cNvPr id="385" name="Google Shape;385;p31"/>
          <p:cNvPicPr preferRelativeResize="0"/>
          <p:nvPr/>
        </p:nvPicPr>
        <p:blipFill rotWithShape="1">
          <a:blip r:embed="rId4">
            <a:alphaModFix/>
          </a:blip>
          <a:srcRect b="3471" l="18030" r="16759" t="8422"/>
          <a:stretch/>
        </p:blipFill>
        <p:spPr>
          <a:xfrm>
            <a:off x="5169899" y="2892825"/>
            <a:ext cx="2820624" cy="2143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3000"/>
              <a:t>How It Finally Works</a:t>
            </a:r>
            <a:endParaRPr sz="3000"/>
          </a:p>
        </p:txBody>
      </p:sp>
      <p:sp>
        <p:nvSpPr>
          <p:cNvPr id="391" name="Google Shape;391;p32"/>
          <p:cNvSpPr txBox="1"/>
          <p:nvPr>
            <p:ph idx="1" type="body"/>
          </p:nvPr>
        </p:nvSpPr>
        <p:spPr>
          <a:xfrm>
            <a:off x="1297500" y="1806300"/>
            <a:ext cx="3080100" cy="170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FFFFFF"/>
                </a:solidFill>
              </a:rPr>
              <a:t>3)	Once at a specific distance from the object detected by the ultrasonic sensor, it stops.</a:t>
            </a:r>
            <a:endParaRPr sz="1400">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1600"/>
              </a:spcAft>
              <a:buNone/>
            </a:pPr>
            <a:r>
              <a:t/>
            </a:r>
            <a:endParaRPr>
              <a:solidFill>
                <a:srgbClr val="FFFFFF"/>
              </a:solidFill>
            </a:endParaRPr>
          </a:p>
        </p:txBody>
      </p:sp>
      <p:cxnSp>
        <p:nvCxnSpPr>
          <p:cNvPr id="392" name="Google Shape;392;p32"/>
          <p:cNvCxnSpPr/>
          <p:nvPr/>
        </p:nvCxnSpPr>
        <p:spPr>
          <a:xfrm>
            <a:off x="1965225" y="1440525"/>
            <a:ext cx="4540500" cy="6900"/>
          </a:xfrm>
          <a:prstGeom prst="straightConnector1">
            <a:avLst/>
          </a:prstGeom>
          <a:noFill/>
          <a:ln cap="flat" cmpd="sng" w="9525">
            <a:solidFill>
              <a:schemeClr val="dk2"/>
            </a:solidFill>
            <a:prstDash val="solid"/>
            <a:round/>
            <a:headEnd len="med" w="med" type="none"/>
            <a:tailEnd len="med" w="med" type="none"/>
          </a:ln>
        </p:spPr>
      </p:cxnSp>
      <p:sp>
        <p:nvSpPr>
          <p:cNvPr id="393" name="Google Shape;393;p32"/>
          <p:cNvSpPr txBox="1"/>
          <p:nvPr>
            <p:ph idx="1" type="body"/>
          </p:nvPr>
        </p:nvSpPr>
        <p:spPr>
          <a:xfrm>
            <a:off x="4879200" y="1806300"/>
            <a:ext cx="3402000" cy="170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FFFFFF"/>
                </a:solidFill>
              </a:rPr>
              <a:t>4)	Then the Pi commands the Arduino to lower the arm and grip the object. Once the object is held the arm is lifted.</a:t>
            </a:r>
            <a:endParaRPr sz="1400">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1600"/>
              </a:spcAft>
              <a:buNone/>
            </a:pPr>
            <a:r>
              <a:t/>
            </a:r>
            <a:endParaRPr>
              <a:solidFill>
                <a:srgbClr val="FFFFFF"/>
              </a:solidFill>
            </a:endParaRPr>
          </a:p>
        </p:txBody>
      </p:sp>
      <p:pic>
        <p:nvPicPr>
          <p:cNvPr id="394" name="Google Shape;394;p32"/>
          <p:cNvPicPr preferRelativeResize="0"/>
          <p:nvPr/>
        </p:nvPicPr>
        <p:blipFill>
          <a:blip r:embed="rId3">
            <a:alphaModFix/>
          </a:blip>
          <a:stretch>
            <a:fillRect/>
          </a:stretch>
        </p:blipFill>
        <p:spPr>
          <a:xfrm>
            <a:off x="1157500" y="2716625"/>
            <a:ext cx="2859095" cy="2144321"/>
          </a:xfrm>
          <a:prstGeom prst="rect">
            <a:avLst/>
          </a:prstGeom>
          <a:noFill/>
          <a:ln>
            <a:noFill/>
          </a:ln>
        </p:spPr>
      </p:pic>
      <p:pic>
        <p:nvPicPr>
          <p:cNvPr id="395" name="Google Shape;395;p32"/>
          <p:cNvPicPr preferRelativeResize="0"/>
          <p:nvPr/>
        </p:nvPicPr>
        <p:blipFill>
          <a:blip r:embed="rId4">
            <a:alphaModFix/>
          </a:blip>
          <a:stretch>
            <a:fillRect/>
          </a:stretch>
        </p:blipFill>
        <p:spPr>
          <a:xfrm>
            <a:off x="5199850" y="2680394"/>
            <a:ext cx="2859095" cy="21443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3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3000"/>
              <a:t>How It Finally Works</a:t>
            </a:r>
            <a:endParaRPr sz="3000"/>
          </a:p>
        </p:txBody>
      </p:sp>
      <p:sp>
        <p:nvSpPr>
          <p:cNvPr id="401" name="Google Shape;401;p33"/>
          <p:cNvSpPr txBox="1"/>
          <p:nvPr>
            <p:ph idx="1" type="body"/>
          </p:nvPr>
        </p:nvSpPr>
        <p:spPr>
          <a:xfrm>
            <a:off x="1297500" y="1806300"/>
            <a:ext cx="3080100" cy="170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FFFFFF"/>
                </a:solidFill>
              </a:rPr>
              <a:t>5)	Then the Arduino makes the robot rotate till it detects the base.</a:t>
            </a:r>
            <a:endParaRPr sz="1400">
              <a:solidFill>
                <a:srgbClr val="FFFFFF"/>
              </a:solidFill>
            </a:endParaRPr>
          </a:p>
          <a:p>
            <a:pPr indent="0" lvl="0" marL="0" rtl="0" algn="l">
              <a:lnSpc>
                <a:spcPct val="100000"/>
              </a:lnSpc>
              <a:spcBef>
                <a:spcPts val="1600"/>
              </a:spcBef>
              <a:spcAft>
                <a:spcPts val="0"/>
              </a:spcAft>
              <a:buNone/>
            </a:pPr>
            <a:r>
              <a:t/>
            </a:r>
            <a:endParaRPr sz="1400">
              <a:solidFill>
                <a:srgbClr val="FFFFFF"/>
              </a:solidFill>
            </a:endParaRPr>
          </a:p>
          <a:p>
            <a:pPr indent="0" lvl="0" marL="0" rtl="0" algn="l">
              <a:lnSpc>
                <a:spcPct val="100000"/>
              </a:lnSpc>
              <a:spcBef>
                <a:spcPts val="1600"/>
              </a:spcBef>
              <a:spcAft>
                <a:spcPts val="0"/>
              </a:spcAft>
              <a:buNone/>
            </a:pPr>
            <a:r>
              <a:t/>
            </a:r>
            <a:endParaRPr sz="1400">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1600"/>
              </a:spcAft>
              <a:buNone/>
            </a:pPr>
            <a:r>
              <a:t/>
            </a:r>
            <a:endParaRPr>
              <a:solidFill>
                <a:srgbClr val="FFFFFF"/>
              </a:solidFill>
            </a:endParaRPr>
          </a:p>
        </p:txBody>
      </p:sp>
      <p:cxnSp>
        <p:nvCxnSpPr>
          <p:cNvPr id="402" name="Google Shape;402;p33"/>
          <p:cNvCxnSpPr/>
          <p:nvPr/>
        </p:nvCxnSpPr>
        <p:spPr>
          <a:xfrm>
            <a:off x="1965225" y="1440525"/>
            <a:ext cx="4540500" cy="6900"/>
          </a:xfrm>
          <a:prstGeom prst="straightConnector1">
            <a:avLst/>
          </a:prstGeom>
          <a:noFill/>
          <a:ln cap="flat" cmpd="sng" w="9525">
            <a:solidFill>
              <a:schemeClr val="dk2"/>
            </a:solidFill>
            <a:prstDash val="solid"/>
            <a:round/>
            <a:headEnd len="med" w="med" type="none"/>
            <a:tailEnd len="med" w="med" type="none"/>
          </a:ln>
        </p:spPr>
      </p:cxnSp>
      <p:sp>
        <p:nvSpPr>
          <p:cNvPr id="403" name="Google Shape;403;p33"/>
          <p:cNvSpPr txBox="1"/>
          <p:nvPr>
            <p:ph idx="1" type="body"/>
          </p:nvPr>
        </p:nvSpPr>
        <p:spPr>
          <a:xfrm>
            <a:off x="4879200" y="1806300"/>
            <a:ext cx="3402000" cy="170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FFFFFF"/>
                </a:solidFill>
              </a:rPr>
              <a:t>6)	Once the base is detected by the Pi camera, it gives commands to the Arduino to move the robot forward to the base.</a:t>
            </a:r>
            <a:endParaRPr sz="1400">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0"/>
              </a:spcAft>
              <a:buNone/>
            </a:pPr>
            <a:r>
              <a:t/>
            </a:r>
            <a:endParaRPr>
              <a:solidFill>
                <a:srgbClr val="FFFFFF"/>
              </a:solidFill>
            </a:endParaRPr>
          </a:p>
          <a:p>
            <a:pPr indent="0" lvl="0" marL="0" rtl="0" algn="l">
              <a:lnSpc>
                <a:spcPct val="100000"/>
              </a:lnSpc>
              <a:spcBef>
                <a:spcPts val="1600"/>
              </a:spcBef>
              <a:spcAft>
                <a:spcPts val="1600"/>
              </a:spcAft>
              <a:buNone/>
            </a:pPr>
            <a:r>
              <a:t/>
            </a:r>
            <a:endParaRPr>
              <a:solidFill>
                <a:srgbClr val="FFFFFF"/>
              </a:solidFill>
            </a:endParaRPr>
          </a:p>
        </p:txBody>
      </p:sp>
      <p:pic>
        <p:nvPicPr>
          <p:cNvPr id="404" name="Google Shape;404;p33"/>
          <p:cNvPicPr preferRelativeResize="0"/>
          <p:nvPr/>
        </p:nvPicPr>
        <p:blipFill>
          <a:blip r:embed="rId3">
            <a:alphaModFix/>
          </a:blip>
          <a:stretch>
            <a:fillRect/>
          </a:stretch>
        </p:blipFill>
        <p:spPr>
          <a:xfrm>
            <a:off x="5221575" y="2811425"/>
            <a:ext cx="2819679" cy="2114752"/>
          </a:xfrm>
          <a:prstGeom prst="rect">
            <a:avLst/>
          </a:prstGeom>
          <a:noFill/>
          <a:ln>
            <a:noFill/>
          </a:ln>
        </p:spPr>
      </p:pic>
      <p:pic>
        <p:nvPicPr>
          <p:cNvPr id="405" name="Google Shape;405;p33"/>
          <p:cNvPicPr preferRelativeResize="0"/>
          <p:nvPr/>
        </p:nvPicPr>
        <p:blipFill>
          <a:blip r:embed="rId4">
            <a:alphaModFix/>
          </a:blip>
          <a:stretch>
            <a:fillRect/>
          </a:stretch>
        </p:blipFill>
        <p:spPr>
          <a:xfrm>
            <a:off x="1965219" y="2397873"/>
            <a:ext cx="1978954" cy="2638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 Faced:</a:t>
            </a:r>
            <a:endParaRPr/>
          </a:p>
        </p:txBody>
      </p:sp>
      <p:sp>
        <p:nvSpPr>
          <p:cNvPr id="411" name="Google Shape;411;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were many hurdles we faced during the entire journey of the making of this project. Some of them are as follows:</a:t>
            </a:r>
            <a:endParaRPr/>
          </a:p>
          <a:p>
            <a:pPr indent="-311150" lvl="0" marL="457200" rtl="0" algn="l">
              <a:spcBef>
                <a:spcPts val="1600"/>
              </a:spcBef>
              <a:spcAft>
                <a:spcPts val="0"/>
              </a:spcAft>
              <a:buSzPts val="1300"/>
              <a:buChar char="●"/>
            </a:pPr>
            <a:r>
              <a:rPr lang="en-GB"/>
              <a:t>Malfunctioning of 2 Raspberry Pi boards</a:t>
            </a:r>
            <a:endParaRPr/>
          </a:p>
          <a:p>
            <a:pPr indent="-298450" lvl="1" marL="914400" rtl="0" algn="l">
              <a:spcBef>
                <a:spcPts val="0"/>
              </a:spcBef>
              <a:spcAft>
                <a:spcPts val="0"/>
              </a:spcAft>
              <a:buSzPts val="1100"/>
              <a:buChar char="○"/>
            </a:pPr>
            <a:r>
              <a:rPr lang="en-GB"/>
              <a:t>First suddenly stopped working(maybe due to a surge current) </a:t>
            </a:r>
            <a:endParaRPr/>
          </a:p>
          <a:p>
            <a:pPr indent="-298450" lvl="1" marL="914400" rtl="0" algn="l">
              <a:spcBef>
                <a:spcPts val="0"/>
              </a:spcBef>
              <a:spcAft>
                <a:spcPts val="0"/>
              </a:spcAft>
              <a:buSzPts val="1100"/>
              <a:buChar char="○"/>
            </a:pPr>
            <a:r>
              <a:rPr lang="en-GB"/>
              <a:t>In second, malfunction of GPIO pins </a:t>
            </a:r>
            <a:br>
              <a:rPr lang="en-GB"/>
            </a:br>
            <a:endParaRPr/>
          </a:p>
          <a:p>
            <a:pPr indent="-311150" lvl="0" marL="457200" rtl="0" algn="l">
              <a:spcBef>
                <a:spcPts val="0"/>
              </a:spcBef>
              <a:spcAft>
                <a:spcPts val="0"/>
              </a:spcAft>
              <a:buSzPts val="1300"/>
              <a:buChar char="●"/>
            </a:pPr>
            <a:r>
              <a:rPr lang="en-GB"/>
              <a:t>Malfunctioning of 3 to 4 L293D ICs, both motor driver boards and old jumper wires.</a:t>
            </a:r>
            <a:br>
              <a:rPr lang="en-GB"/>
            </a:br>
            <a:endParaRPr/>
          </a:p>
          <a:p>
            <a:pPr indent="-311150" lvl="0" marL="457200" rtl="0" algn="l">
              <a:spcBef>
                <a:spcPts val="0"/>
              </a:spcBef>
              <a:spcAft>
                <a:spcPts val="0"/>
              </a:spcAft>
              <a:buSzPts val="1300"/>
              <a:buChar char="●"/>
            </a:pPr>
            <a:r>
              <a:rPr lang="en-GB"/>
              <a:t>T</a:t>
            </a:r>
            <a:r>
              <a:rPr lang="en-GB"/>
              <a:t>urning of the robot using only front wheel drive. </a:t>
            </a:r>
            <a:br>
              <a:rPr lang="en-GB"/>
            </a:br>
            <a:endParaRPr/>
          </a:p>
          <a:p>
            <a:pPr indent="-311150" lvl="0" marL="457200" rtl="0" algn="l">
              <a:spcBef>
                <a:spcPts val="0"/>
              </a:spcBef>
              <a:spcAft>
                <a:spcPts val="0"/>
              </a:spcAft>
              <a:buSzPts val="1300"/>
              <a:buChar char="●"/>
            </a:pPr>
            <a:r>
              <a:rPr lang="en-GB"/>
              <a:t>Precise bot alignment with arm.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Processing Anomalies</a:t>
            </a:r>
            <a:endParaRPr/>
          </a:p>
        </p:txBody>
      </p:sp>
      <p:pic>
        <p:nvPicPr>
          <p:cNvPr id="417" name="Google Shape;417;p35" title="2018-04-18-06-34-23.flv">
            <a:hlinkClick r:id="rId3"/>
          </p:cNvPr>
          <p:cNvPicPr preferRelativeResize="0"/>
          <p:nvPr/>
        </p:nvPicPr>
        <p:blipFill>
          <a:blip r:embed="rId4">
            <a:alphaModFix/>
          </a:blip>
          <a:stretch>
            <a:fillRect/>
          </a:stretch>
        </p:blipFill>
        <p:spPr>
          <a:xfrm>
            <a:off x="2286000" y="1308650"/>
            <a:ext cx="4572000"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3515275" y="1729000"/>
            <a:ext cx="3703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Aim</a:t>
            </a:r>
            <a:endParaRPr sz="3600"/>
          </a:p>
        </p:txBody>
      </p:sp>
      <p:sp>
        <p:nvSpPr>
          <p:cNvPr id="235" name="Google Shape;235;p18"/>
          <p:cNvSpPr txBox="1"/>
          <p:nvPr>
            <p:ph idx="1" type="body"/>
          </p:nvPr>
        </p:nvSpPr>
        <p:spPr>
          <a:xfrm>
            <a:off x="1099925" y="2745475"/>
            <a:ext cx="70389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t>Create a robot that autonomously fetches a desired object for the user from a distance.</a:t>
            </a:r>
            <a:endParaRPr sz="2400"/>
          </a:p>
        </p:txBody>
      </p:sp>
      <p:cxnSp>
        <p:nvCxnSpPr>
          <p:cNvPr id="236" name="Google Shape;236;p18"/>
          <p:cNvCxnSpPr/>
          <p:nvPr/>
        </p:nvCxnSpPr>
        <p:spPr>
          <a:xfrm>
            <a:off x="3317725" y="2350350"/>
            <a:ext cx="1526100" cy="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36"/>
          <p:cNvSpPr txBox="1"/>
          <p:nvPr>
            <p:ph idx="1" type="body"/>
          </p:nvPr>
        </p:nvSpPr>
        <p:spPr>
          <a:xfrm>
            <a:off x="1297500" y="1567550"/>
            <a:ext cx="7038900" cy="3242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sz="1800"/>
              <a:t>Different lighting conditions based on </a:t>
            </a:r>
            <a:r>
              <a:rPr lang="en-GB" sz="1800"/>
              <a:t>environment</a:t>
            </a:r>
            <a:r>
              <a:rPr lang="en-GB" sz="1800"/>
              <a:t> and timing requires repeated </a:t>
            </a:r>
            <a:r>
              <a:rPr lang="en-GB" sz="1800"/>
              <a:t>recalibration</a:t>
            </a:r>
            <a:r>
              <a:rPr lang="en-GB" sz="1800"/>
              <a:t>.</a:t>
            </a:r>
            <a:endParaRPr sz="1800"/>
          </a:p>
          <a:p>
            <a:pPr indent="-342900" lvl="0" marL="457200" rtl="0" algn="l">
              <a:spcBef>
                <a:spcPts val="0"/>
              </a:spcBef>
              <a:spcAft>
                <a:spcPts val="0"/>
              </a:spcAft>
              <a:buSzPts val="1800"/>
              <a:buChar char="●"/>
            </a:pPr>
            <a:r>
              <a:rPr lang="en-GB" sz="1800"/>
              <a:t>Pi camera grabs some initial garbage image frames</a:t>
            </a:r>
            <a:endParaRPr sz="1800"/>
          </a:p>
          <a:p>
            <a:pPr indent="-342900" lvl="0" marL="457200" rtl="0" algn="l">
              <a:lnSpc>
                <a:spcPct val="115000"/>
              </a:lnSpc>
              <a:spcBef>
                <a:spcPts val="0"/>
              </a:spcBef>
              <a:spcAft>
                <a:spcPts val="0"/>
              </a:spcAft>
              <a:buSzPts val="1800"/>
              <a:buChar char="●"/>
            </a:pPr>
            <a:r>
              <a:rPr lang="en-GB" sz="1800"/>
              <a:t>Non critical HSV boundaries treat random objects and noise as</a:t>
            </a:r>
            <a:br>
              <a:rPr lang="en-GB" sz="1800"/>
            </a:br>
            <a:r>
              <a:rPr lang="en-GB" sz="1800"/>
              <a:t>o</a:t>
            </a:r>
            <a:r>
              <a:rPr lang="en-GB" sz="1800"/>
              <a:t>bjects. (numpy std dev, boundingRect)</a:t>
            </a:r>
            <a:endParaRPr sz="1800"/>
          </a:p>
          <a:p>
            <a:pPr indent="-342900" lvl="0" marL="457200" rtl="0" algn="l">
              <a:lnSpc>
                <a:spcPct val="115000"/>
              </a:lnSpc>
              <a:spcBef>
                <a:spcPts val="0"/>
              </a:spcBef>
              <a:spcAft>
                <a:spcPts val="0"/>
              </a:spcAft>
              <a:buSzPts val="1800"/>
              <a:buChar char="●"/>
            </a:pPr>
            <a:r>
              <a:rPr lang="en-GB" sz="1800"/>
              <a:t>Noise in video feed results in </a:t>
            </a:r>
            <a:r>
              <a:rPr lang="en-GB" sz="1800"/>
              <a:t>ambiguous</a:t>
            </a:r>
            <a:r>
              <a:rPr lang="en-GB" sz="1800"/>
              <a:t> object detection and flickering centroid coordinates.</a:t>
            </a:r>
            <a:endParaRPr sz="1800"/>
          </a:p>
        </p:txBody>
      </p:sp>
      <p:sp>
        <p:nvSpPr>
          <p:cNvPr id="423" name="Google Shape;423;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Processing Anomalies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a:t>
            </a:r>
            <a:endParaRPr/>
          </a:p>
        </p:txBody>
      </p:sp>
      <p:pic>
        <p:nvPicPr>
          <p:cNvPr id="429" name="Google Shape;429;p37" title="VID_20180418_134549412~2.mp4">
            <a:hlinkClick r:id="rId3"/>
          </p:cNvPr>
          <p:cNvPicPr preferRelativeResize="0"/>
          <p:nvPr/>
        </p:nvPicPr>
        <p:blipFill>
          <a:blip r:embed="rId4">
            <a:alphaModFix/>
          </a:blip>
          <a:stretch>
            <a:fillRect/>
          </a:stretch>
        </p:blipFill>
        <p:spPr>
          <a:xfrm>
            <a:off x="2286000" y="1307850"/>
            <a:ext cx="4572000" cy="342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a:t>
            </a:r>
            <a:endParaRPr/>
          </a:p>
        </p:txBody>
      </p:sp>
      <p:pic>
        <p:nvPicPr>
          <p:cNvPr id="435" name="Google Shape;435;p38" title="VID_20180418_134836562.mp4">
            <a:hlinkClick r:id="rId3"/>
          </p:cNvPr>
          <p:cNvPicPr preferRelativeResize="0"/>
          <p:nvPr/>
        </p:nvPicPr>
        <p:blipFill>
          <a:blip r:embed="rId4">
            <a:alphaModFix/>
          </a:blip>
          <a:stretch>
            <a:fillRect/>
          </a:stretch>
        </p:blipFill>
        <p:spPr>
          <a:xfrm>
            <a:off x="2286000" y="1307850"/>
            <a:ext cx="4572000" cy="3429000"/>
          </a:xfrm>
          <a:prstGeom prst="rect">
            <a:avLst/>
          </a:prstGeom>
          <a:noFill/>
          <a:ln>
            <a:noFill/>
          </a:ln>
        </p:spPr>
      </p:pic>
      <p:sp>
        <p:nvSpPr>
          <p:cNvPr id="436" name="Google Shape;436;p38"/>
          <p:cNvSpPr txBox="1"/>
          <p:nvPr/>
        </p:nvSpPr>
        <p:spPr>
          <a:xfrm>
            <a:off x="1297500" y="4177025"/>
            <a:ext cx="59730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5"/>
              </a:rPr>
              <a:t>https://drive.google.com/drive/folders/1xgfc_lOeXdo8syYNcQYSJ-kQ41ESCYdV?usp=sharing</a:t>
            </a:r>
            <a:r>
              <a:rPr lang="en-GB"/>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Future Prospects</a:t>
            </a:r>
            <a:endParaRPr sz="3000"/>
          </a:p>
        </p:txBody>
      </p:sp>
      <p:sp>
        <p:nvSpPr>
          <p:cNvPr id="442" name="Google Shape;442;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Idea can be developed to great extent.</a:t>
            </a:r>
            <a:endParaRPr sz="1400"/>
          </a:p>
          <a:p>
            <a:pPr indent="-317500" lvl="0" marL="457200" rtl="0" algn="l">
              <a:spcBef>
                <a:spcPts val="0"/>
              </a:spcBef>
              <a:spcAft>
                <a:spcPts val="0"/>
              </a:spcAft>
              <a:buSzPts val="1400"/>
              <a:buChar char="●"/>
            </a:pPr>
            <a:r>
              <a:rPr lang="en-GB" sz="1400"/>
              <a:t>Using Indoor Localisation objects can be fetched from rooms other than the room where the user is currently located.</a:t>
            </a:r>
            <a:endParaRPr sz="1400"/>
          </a:p>
          <a:p>
            <a:pPr indent="-317500" lvl="0" marL="457200" rtl="0" algn="l">
              <a:spcBef>
                <a:spcPts val="0"/>
              </a:spcBef>
              <a:spcAft>
                <a:spcPts val="0"/>
              </a:spcAft>
              <a:buSzPts val="1400"/>
              <a:buChar char="●"/>
            </a:pPr>
            <a:r>
              <a:rPr lang="en-GB" sz="1400"/>
              <a:t>Further integration with AI would enable the robot to fetch objects which it has never seen before.</a:t>
            </a:r>
            <a:endParaRPr sz="1400"/>
          </a:p>
          <a:p>
            <a:pPr indent="-317500" lvl="0" marL="457200" rtl="0" algn="l">
              <a:spcBef>
                <a:spcPts val="0"/>
              </a:spcBef>
              <a:spcAft>
                <a:spcPts val="0"/>
              </a:spcAft>
              <a:buSzPts val="1400"/>
              <a:buChar char="●"/>
            </a:pPr>
            <a:r>
              <a:rPr lang="en-GB" sz="1400"/>
              <a:t>Exploration and rescue missions could be aided using a more developed version of this idea.</a:t>
            </a:r>
            <a:endParaRPr sz="1400"/>
          </a:p>
          <a:p>
            <a:pPr indent="-317500" lvl="0" marL="457200" rtl="0" algn="l">
              <a:spcBef>
                <a:spcPts val="0"/>
              </a:spcBef>
              <a:spcAft>
                <a:spcPts val="0"/>
              </a:spcAft>
              <a:buSzPts val="1400"/>
              <a:buChar char="●"/>
            </a:pPr>
            <a:r>
              <a:rPr lang="en-GB" sz="1400"/>
              <a:t>Extreme advancement would result in automated intercity transport, improving the shipping industry’s efficiency and saving human effort.</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Market Potential</a:t>
            </a:r>
            <a:endParaRPr sz="3000"/>
          </a:p>
        </p:txBody>
      </p:sp>
      <p:sp>
        <p:nvSpPr>
          <p:cNvPr id="448" name="Google Shape;448;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This idea on further development would have a great market potential as it is a domestic help which would make the life of many easy and they can focus on other activities where more human input is required. </a:t>
            </a:r>
            <a:endParaRPr sz="1400"/>
          </a:p>
          <a:p>
            <a:pPr indent="-317500" lvl="0" marL="457200" rtl="0" algn="l">
              <a:spcBef>
                <a:spcPts val="0"/>
              </a:spcBef>
              <a:spcAft>
                <a:spcPts val="0"/>
              </a:spcAft>
              <a:buSzPts val="1400"/>
              <a:buChar char="●"/>
            </a:pPr>
            <a:r>
              <a:rPr lang="en-GB" sz="1400"/>
              <a:t>People with limited mobility can be assisted using this idea, as getting objects fetched by a robot would make their life much easier.</a:t>
            </a:r>
            <a:endParaRPr sz="1400"/>
          </a:p>
          <a:p>
            <a:pPr indent="-317500" lvl="0" marL="457200" rtl="0" algn="l">
              <a:spcBef>
                <a:spcPts val="0"/>
              </a:spcBef>
              <a:spcAft>
                <a:spcPts val="0"/>
              </a:spcAft>
              <a:buSzPts val="1400"/>
              <a:buChar char="●"/>
            </a:pPr>
            <a:r>
              <a:rPr lang="en-GB" sz="1400"/>
              <a:t>Exploration industry will show a great interest in further development, as it can assist in collecting samples from places inaccessible to humans.</a:t>
            </a:r>
            <a:endParaRPr sz="1400"/>
          </a:p>
          <a:p>
            <a:pPr indent="-317500" lvl="0" marL="457200" rtl="0" algn="l">
              <a:spcBef>
                <a:spcPts val="0"/>
              </a:spcBef>
              <a:spcAft>
                <a:spcPts val="0"/>
              </a:spcAft>
              <a:buSzPts val="1400"/>
              <a:buChar char="●"/>
            </a:pPr>
            <a:r>
              <a:rPr lang="en-GB" sz="1400"/>
              <a:t>Further similar idea can be implemented to a flying device like a drone which can further improve the exploration aspect of the robot, which again gives a high market potential.</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1"/>
          <p:cNvSpPr txBox="1"/>
          <p:nvPr/>
        </p:nvSpPr>
        <p:spPr>
          <a:xfrm>
            <a:off x="1627000" y="4426475"/>
            <a:ext cx="15957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Tameesh Biswas</a:t>
            </a:r>
            <a:endParaRPr>
              <a:solidFill>
                <a:srgbClr val="FFFFFF"/>
              </a:solidFill>
            </a:endParaRPr>
          </a:p>
        </p:txBody>
      </p:sp>
      <p:sp>
        <p:nvSpPr>
          <p:cNvPr id="454" name="Google Shape;454;p41"/>
          <p:cNvSpPr txBox="1"/>
          <p:nvPr/>
        </p:nvSpPr>
        <p:spPr>
          <a:xfrm>
            <a:off x="5592350" y="4426475"/>
            <a:ext cx="13293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Parth Kulkarni</a:t>
            </a:r>
            <a:endParaRPr>
              <a:solidFill>
                <a:srgbClr val="FFFFFF"/>
              </a:solidFill>
            </a:endParaRPr>
          </a:p>
        </p:txBody>
      </p:sp>
      <p:sp>
        <p:nvSpPr>
          <p:cNvPr id="455" name="Google Shape;455;p41"/>
          <p:cNvSpPr txBox="1"/>
          <p:nvPr/>
        </p:nvSpPr>
        <p:spPr>
          <a:xfrm>
            <a:off x="3304825" y="2158475"/>
            <a:ext cx="22194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Autonomous Helper Bot</a:t>
            </a:r>
            <a:endParaRPr>
              <a:solidFill>
                <a:srgbClr val="FFFFFF"/>
              </a:solidFill>
            </a:endParaRPr>
          </a:p>
        </p:txBody>
      </p:sp>
      <p:pic>
        <p:nvPicPr>
          <p:cNvPr id="456" name="Google Shape;456;p41"/>
          <p:cNvPicPr preferRelativeResize="0"/>
          <p:nvPr/>
        </p:nvPicPr>
        <p:blipFill>
          <a:blip r:embed="rId3">
            <a:alphaModFix/>
          </a:blip>
          <a:stretch>
            <a:fillRect/>
          </a:stretch>
        </p:blipFill>
        <p:spPr>
          <a:xfrm>
            <a:off x="5270875" y="2373438"/>
            <a:ext cx="1908000" cy="1935600"/>
          </a:xfrm>
          <a:prstGeom prst="ellipse">
            <a:avLst/>
          </a:prstGeom>
          <a:noFill/>
          <a:ln>
            <a:noFill/>
          </a:ln>
          <a:effectLst>
            <a:outerShdw blurRad="314325" rotWithShape="0" algn="bl" dir="2400000" dist="28575">
              <a:srgbClr val="F3F3F3">
                <a:alpha val="74000"/>
              </a:srgbClr>
            </a:outerShdw>
          </a:effectLst>
        </p:spPr>
      </p:pic>
      <p:pic>
        <p:nvPicPr>
          <p:cNvPr id="457" name="Google Shape;457;p41"/>
          <p:cNvPicPr preferRelativeResize="0"/>
          <p:nvPr/>
        </p:nvPicPr>
        <p:blipFill rotWithShape="1">
          <a:blip r:embed="rId4">
            <a:alphaModFix/>
          </a:blip>
          <a:srcRect b="0" l="228" r="238" t="0"/>
          <a:stretch/>
        </p:blipFill>
        <p:spPr>
          <a:xfrm>
            <a:off x="1457949" y="2490976"/>
            <a:ext cx="1933800" cy="1935600"/>
          </a:xfrm>
          <a:prstGeom prst="ellipse">
            <a:avLst/>
          </a:prstGeom>
          <a:noFill/>
          <a:ln>
            <a:noFill/>
          </a:ln>
          <a:effectLst>
            <a:outerShdw blurRad="314325" rotWithShape="0" algn="bl" dir="2400000" dist="28575">
              <a:srgbClr val="F3F3F3">
                <a:alpha val="74000"/>
              </a:srgbClr>
            </a:outerShdw>
          </a:effectLst>
        </p:spPr>
      </p:pic>
      <p:pic>
        <p:nvPicPr>
          <p:cNvPr id="458" name="Google Shape;458;p41"/>
          <p:cNvPicPr preferRelativeResize="0"/>
          <p:nvPr/>
        </p:nvPicPr>
        <p:blipFill>
          <a:blip r:embed="rId5">
            <a:alphaModFix/>
          </a:blip>
          <a:stretch>
            <a:fillRect/>
          </a:stretch>
        </p:blipFill>
        <p:spPr>
          <a:xfrm>
            <a:off x="3035060" y="145150"/>
            <a:ext cx="2758922" cy="20686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pic>
        <p:nvPicPr>
          <p:cNvPr id="463" name="Google Shape;463;p42" title="VID_20180418_134923198.mp4">
            <a:hlinkClick r:id="rId3"/>
          </p:cNvPr>
          <p:cNvPicPr preferRelativeResize="0"/>
          <p:nvPr/>
        </p:nvPicPr>
        <p:blipFill>
          <a:blip r:embed="rId4">
            <a:alphaModFix/>
          </a:blip>
          <a:stretch>
            <a:fillRect/>
          </a:stretch>
        </p:blipFill>
        <p:spPr>
          <a:xfrm>
            <a:off x="1145475" y="276375"/>
            <a:ext cx="6500242" cy="4875175"/>
          </a:xfrm>
          <a:prstGeom prst="rect">
            <a:avLst/>
          </a:prstGeom>
          <a:noFill/>
          <a:ln>
            <a:noFill/>
          </a:ln>
        </p:spPr>
      </p:pic>
      <p:sp>
        <p:nvSpPr>
          <p:cNvPr id="464" name="Google Shape;464;p42"/>
          <p:cNvSpPr txBox="1"/>
          <p:nvPr/>
        </p:nvSpPr>
        <p:spPr>
          <a:xfrm>
            <a:off x="1072875" y="276375"/>
            <a:ext cx="46818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FFFFF"/>
                </a:solidFill>
                <a:latin typeface="Comfortaa"/>
                <a:ea typeface="Comfortaa"/>
                <a:cs typeface="Comfortaa"/>
                <a:sym typeface="Comfortaa"/>
              </a:rPr>
              <a:t>Thank you!</a:t>
            </a:r>
            <a:endParaRPr sz="3600">
              <a:solidFill>
                <a:srgbClr val="FFFFFF"/>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9"/>
          <p:cNvSpPr txBox="1"/>
          <p:nvPr>
            <p:ph idx="1" type="body"/>
          </p:nvPr>
        </p:nvSpPr>
        <p:spPr>
          <a:xfrm>
            <a:off x="3637925" y="845425"/>
            <a:ext cx="54501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To create a robot which:</a:t>
            </a:r>
            <a:endParaRPr sz="1800">
              <a:solidFill>
                <a:schemeClr val="lt1"/>
              </a:solidFill>
            </a:endParaRPr>
          </a:p>
          <a:p>
            <a:pPr indent="-342900" lvl="0" marL="457200" rtl="0" algn="l">
              <a:spcBef>
                <a:spcPts val="1600"/>
              </a:spcBef>
              <a:spcAft>
                <a:spcPts val="0"/>
              </a:spcAft>
              <a:buClr>
                <a:schemeClr val="lt1"/>
              </a:buClr>
              <a:buSzPts val="1800"/>
              <a:buAutoNum type="arabicPeriod"/>
            </a:pPr>
            <a:r>
              <a:rPr lang="en-GB" sz="1800">
                <a:solidFill>
                  <a:schemeClr val="lt1"/>
                </a:solidFill>
              </a:rPr>
              <a:t>Detects desired object at a far off location.</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GB" sz="1800">
                <a:solidFill>
                  <a:schemeClr val="lt1"/>
                </a:solidFill>
              </a:rPr>
              <a:t>Autonomously navigates and reaches the desired object.</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GB" sz="1800">
                <a:solidFill>
                  <a:schemeClr val="lt1"/>
                </a:solidFill>
              </a:rPr>
              <a:t>Picks up the object using its arm mechanism after reaching sufficiently close to it.</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GB" sz="1800">
                <a:solidFill>
                  <a:schemeClr val="lt1"/>
                </a:solidFill>
              </a:rPr>
              <a:t>Tracks the user and navigates to deliver the object to the user.</a:t>
            </a:r>
            <a:endParaRPr sz="1800">
              <a:solidFill>
                <a:schemeClr val="lt1"/>
              </a:solidFill>
            </a:endParaRPr>
          </a:p>
          <a:p>
            <a:pPr indent="0" lvl="0" marL="0" rtl="0" algn="l">
              <a:spcBef>
                <a:spcPts val="1600"/>
              </a:spcBef>
              <a:spcAft>
                <a:spcPts val="0"/>
              </a:spcAft>
              <a:buNone/>
            </a:pPr>
            <a:r>
              <a:t/>
            </a:r>
            <a:endParaRPr sz="1800">
              <a:solidFill>
                <a:schemeClr val="lt1"/>
              </a:solidFill>
            </a:endParaRPr>
          </a:p>
          <a:p>
            <a:pPr indent="0" lvl="0" marL="0" rtl="0" algn="l">
              <a:spcBef>
                <a:spcPts val="1600"/>
              </a:spcBef>
              <a:spcAft>
                <a:spcPts val="0"/>
              </a:spcAft>
              <a:buNone/>
            </a:pPr>
            <a:r>
              <a:t/>
            </a:r>
            <a:endParaRPr sz="1800">
              <a:solidFill>
                <a:schemeClr val="lt1"/>
              </a:solidFill>
            </a:endParaRPr>
          </a:p>
          <a:p>
            <a:pPr indent="0" lvl="0" marL="0" rtl="0" algn="l">
              <a:spcBef>
                <a:spcPts val="1600"/>
              </a:spcBef>
              <a:spcAft>
                <a:spcPts val="0"/>
              </a:spcAft>
              <a:buNone/>
            </a:pPr>
            <a:r>
              <a:t/>
            </a:r>
            <a:endParaRPr sz="1800">
              <a:solidFill>
                <a:srgbClr val="FFFFFF"/>
              </a:solidFill>
            </a:endParaRPr>
          </a:p>
        </p:txBody>
      </p:sp>
      <p:sp>
        <p:nvSpPr>
          <p:cNvPr id="242" name="Google Shape;242;p19"/>
          <p:cNvSpPr txBox="1"/>
          <p:nvPr>
            <p:ph type="title"/>
          </p:nvPr>
        </p:nvSpPr>
        <p:spPr>
          <a:xfrm>
            <a:off x="2559300" y="128050"/>
            <a:ext cx="5450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Objectives</a:t>
            </a:r>
            <a:endParaRPr/>
          </a:p>
        </p:txBody>
      </p:sp>
      <p:cxnSp>
        <p:nvCxnSpPr>
          <p:cNvPr id="243" name="Google Shape;243;p19"/>
          <p:cNvCxnSpPr/>
          <p:nvPr/>
        </p:nvCxnSpPr>
        <p:spPr>
          <a:xfrm>
            <a:off x="2559300" y="585100"/>
            <a:ext cx="177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393750"/>
            <a:ext cx="6238200" cy="4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Novelty of the project(Key Innovation): </a:t>
            </a:r>
            <a:endParaRPr/>
          </a:p>
        </p:txBody>
      </p:sp>
      <p:sp>
        <p:nvSpPr>
          <p:cNvPr id="249" name="Google Shape;249;p20"/>
          <p:cNvSpPr txBox="1"/>
          <p:nvPr>
            <p:ph idx="1" type="body"/>
          </p:nvPr>
        </p:nvSpPr>
        <p:spPr>
          <a:xfrm>
            <a:off x="636675" y="1507675"/>
            <a:ext cx="4942800" cy="2679600"/>
          </a:xfrm>
          <a:prstGeom prst="rect">
            <a:avLst/>
          </a:prstGeom>
        </p:spPr>
        <p:txBody>
          <a:bodyPr anchorCtr="0" anchor="t" bIns="91425" lIns="91425" spcFirstLastPara="1" rIns="91425" wrap="square" tIns="91425">
            <a:noAutofit/>
          </a:bodyPr>
          <a:lstStyle/>
          <a:p>
            <a:pPr indent="0" lvl="0" marL="400050" rtl="0" algn="l">
              <a:spcBef>
                <a:spcPts val="0"/>
              </a:spcBef>
              <a:spcAft>
                <a:spcPts val="0"/>
              </a:spcAft>
              <a:buNone/>
            </a:pPr>
            <a:r>
              <a:rPr lang="en-GB" sz="1400">
                <a:solidFill>
                  <a:srgbClr val="FFFFFF"/>
                </a:solidFill>
                <a:latin typeface="Arial"/>
                <a:ea typeface="Arial"/>
                <a:cs typeface="Arial"/>
                <a:sym typeface="Arial"/>
              </a:rPr>
              <a:t>Integration of the following features together in a single body robot is the novelty in this project to the best of our knowledge:</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Autonomous navigation - The robot detects the object at a distance and navigates itself to the object avoiding any collisions.</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Autonomous picking - The robot uses its arm to sense the object and pick it up.</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User tracking - The robot tracks the location of the user and brings the object to the user.</a:t>
            </a:r>
            <a:endParaRPr>
              <a:solidFill>
                <a:srgbClr val="FFFFFF"/>
              </a:solidFill>
            </a:endParaRPr>
          </a:p>
        </p:txBody>
      </p:sp>
      <p:sp>
        <p:nvSpPr>
          <p:cNvPr id="250" name="Google Shape;250;p20"/>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cxnSp>
        <p:nvCxnSpPr>
          <p:cNvPr id="251" name="Google Shape;251;p20"/>
          <p:cNvCxnSpPr/>
          <p:nvPr/>
        </p:nvCxnSpPr>
        <p:spPr>
          <a:xfrm>
            <a:off x="1307625" y="865200"/>
            <a:ext cx="5814600" cy="29400"/>
          </a:xfrm>
          <a:prstGeom prst="straightConnector1">
            <a:avLst/>
          </a:prstGeom>
          <a:noFill/>
          <a:ln cap="flat" cmpd="sng" w="9525">
            <a:solidFill>
              <a:schemeClr val="dk2"/>
            </a:solidFill>
            <a:prstDash val="solid"/>
            <a:round/>
            <a:headEnd len="med" w="med" type="none"/>
            <a:tailEnd len="med" w="med" type="none"/>
          </a:ln>
        </p:spPr>
      </p:cxnSp>
      <p:pic>
        <p:nvPicPr>
          <p:cNvPr id="252" name="Google Shape;252;p20"/>
          <p:cNvPicPr preferRelativeResize="0"/>
          <p:nvPr/>
        </p:nvPicPr>
        <p:blipFill>
          <a:blip r:embed="rId3">
            <a:alphaModFix amt="63000"/>
          </a:blip>
          <a:stretch>
            <a:fillRect/>
          </a:stretch>
        </p:blipFill>
        <p:spPr>
          <a:xfrm>
            <a:off x="5942397" y="3064250"/>
            <a:ext cx="2552801" cy="2079249"/>
          </a:xfrm>
          <a:prstGeom prst="rect">
            <a:avLst/>
          </a:prstGeom>
          <a:noFill/>
          <a:ln>
            <a:noFill/>
          </a:ln>
        </p:spPr>
      </p:pic>
      <p:pic>
        <p:nvPicPr>
          <p:cNvPr id="253" name="Google Shape;253;p20"/>
          <p:cNvPicPr preferRelativeResize="0"/>
          <p:nvPr/>
        </p:nvPicPr>
        <p:blipFill rotWithShape="1">
          <a:blip r:embed="rId4">
            <a:alphaModFix amt="63000"/>
          </a:blip>
          <a:srcRect b="0" l="0" r="0" t="0"/>
          <a:stretch/>
        </p:blipFill>
        <p:spPr>
          <a:xfrm>
            <a:off x="7570625" y="2283952"/>
            <a:ext cx="1440251" cy="10352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Project timeline</a:t>
            </a:r>
            <a:endParaRPr sz="3000"/>
          </a:p>
        </p:txBody>
      </p:sp>
      <p:sp>
        <p:nvSpPr>
          <p:cNvPr id="259" name="Google Shape;259;p21"/>
          <p:cNvSpPr txBox="1"/>
          <p:nvPr/>
        </p:nvSpPr>
        <p:spPr>
          <a:xfrm>
            <a:off x="1158071" y="1925325"/>
            <a:ext cx="828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0 - 4</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260" name="Google Shape;260;p21"/>
          <p:cNvSpPr txBox="1"/>
          <p:nvPr/>
        </p:nvSpPr>
        <p:spPr>
          <a:xfrm>
            <a:off x="1158086" y="296727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9th Jan - 30th Jan</a:t>
            </a:r>
            <a:endParaRPr sz="1000">
              <a:solidFill>
                <a:srgbClr val="FFFFFF"/>
              </a:solidFill>
              <a:latin typeface="Roboto"/>
              <a:ea typeface="Roboto"/>
              <a:cs typeface="Roboto"/>
              <a:sym typeface="Roboto"/>
            </a:endParaRPr>
          </a:p>
        </p:txBody>
      </p:sp>
      <p:sp>
        <p:nvSpPr>
          <p:cNvPr id="261" name="Google Shape;261;p21"/>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Initial planning </a:t>
            </a:r>
            <a:br>
              <a:rPr lang="en-GB" sz="800">
                <a:solidFill>
                  <a:srgbClr val="FFFFFF"/>
                </a:solidFill>
                <a:latin typeface="Roboto"/>
                <a:ea typeface="Roboto"/>
                <a:cs typeface="Roboto"/>
                <a:sym typeface="Roboto"/>
              </a:rPr>
            </a:br>
            <a:r>
              <a:rPr lang="en-GB" sz="800">
                <a:solidFill>
                  <a:srgbClr val="FFFFFF"/>
                </a:solidFill>
                <a:latin typeface="Roboto"/>
                <a:ea typeface="Roboto"/>
                <a:cs typeface="Roboto"/>
                <a:sym typeface="Roboto"/>
              </a:rPr>
              <a:t>Exploring available image processing libraries</a:t>
            </a:r>
            <a:br>
              <a:rPr lang="en-GB" sz="800">
                <a:solidFill>
                  <a:srgbClr val="FFFFFF"/>
                </a:solidFill>
                <a:latin typeface="Roboto"/>
                <a:ea typeface="Roboto"/>
                <a:cs typeface="Roboto"/>
                <a:sym typeface="Roboto"/>
              </a:rPr>
            </a:br>
            <a:r>
              <a:rPr lang="en-GB" sz="800">
                <a:solidFill>
                  <a:srgbClr val="FFFFFF"/>
                </a:solidFill>
                <a:latin typeface="Roboto"/>
                <a:ea typeface="Roboto"/>
                <a:cs typeface="Roboto"/>
                <a:sym typeface="Roboto"/>
              </a:rPr>
              <a:t>User tracking logic</a:t>
            </a:r>
            <a:endParaRPr sz="800">
              <a:solidFill>
                <a:srgbClr val="FFFFFF"/>
              </a:solidFill>
              <a:latin typeface="Roboto"/>
              <a:ea typeface="Roboto"/>
              <a:cs typeface="Roboto"/>
              <a:sym typeface="Roboto"/>
            </a:endParaRPr>
          </a:p>
        </p:txBody>
      </p:sp>
      <p:sp>
        <p:nvSpPr>
          <p:cNvPr id="262" name="Google Shape;262;p21"/>
          <p:cNvSpPr txBox="1"/>
          <p:nvPr/>
        </p:nvSpPr>
        <p:spPr>
          <a:xfrm>
            <a:off x="1986071" y="1900925"/>
            <a:ext cx="11364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Week 5- Midterm Evaluation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263" name="Google Shape;263;p21"/>
          <p:cNvSpPr txBox="1"/>
          <p:nvPr/>
        </p:nvSpPr>
        <p:spPr>
          <a:xfrm>
            <a:off x="2302421" y="296727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31st Jan - 20th Feb</a:t>
            </a:r>
            <a:endParaRPr sz="1000">
              <a:solidFill>
                <a:srgbClr val="FFFFFF"/>
              </a:solidFill>
              <a:latin typeface="Roboto"/>
              <a:ea typeface="Roboto"/>
              <a:cs typeface="Roboto"/>
              <a:sym typeface="Roboto"/>
            </a:endParaRPr>
          </a:p>
        </p:txBody>
      </p:sp>
      <p:sp>
        <p:nvSpPr>
          <p:cNvPr id="264" name="Google Shape;264;p21"/>
          <p:cNvSpPr txBox="1"/>
          <p:nvPr/>
        </p:nvSpPr>
        <p:spPr>
          <a:xfrm>
            <a:off x="2236275" y="3307025"/>
            <a:ext cx="14202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Acquiring the components</a:t>
            </a:r>
            <a:br>
              <a:rPr lang="en-GB" sz="800">
                <a:solidFill>
                  <a:srgbClr val="FFFFFF"/>
                </a:solidFill>
                <a:latin typeface="Roboto"/>
                <a:ea typeface="Roboto"/>
                <a:cs typeface="Roboto"/>
                <a:sym typeface="Roboto"/>
              </a:rPr>
            </a:br>
            <a:r>
              <a:rPr lang="en-GB" sz="800">
                <a:solidFill>
                  <a:srgbClr val="FFFFFF"/>
                </a:solidFill>
                <a:latin typeface="Roboto"/>
                <a:ea typeface="Roboto"/>
                <a:cs typeface="Roboto"/>
                <a:sym typeface="Roboto"/>
              </a:rPr>
              <a:t>Final prefabrication design</a:t>
            </a:r>
            <a:br>
              <a:rPr lang="en-GB" sz="800">
                <a:solidFill>
                  <a:srgbClr val="FFFFFF"/>
                </a:solidFill>
                <a:latin typeface="Roboto"/>
                <a:ea typeface="Roboto"/>
                <a:cs typeface="Roboto"/>
                <a:sym typeface="Roboto"/>
              </a:rPr>
            </a:br>
            <a:r>
              <a:rPr lang="en-GB" sz="800">
                <a:solidFill>
                  <a:srgbClr val="FFFFFF"/>
                </a:solidFill>
                <a:latin typeface="Roboto"/>
                <a:ea typeface="Roboto"/>
                <a:cs typeface="Roboto"/>
                <a:sym typeface="Roboto"/>
              </a:rPr>
              <a:t>Fabricating the robot’s base </a:t>
            </a:r>
            <a:br>
              <a:rPr lang="en-GB" sz="800">
                <a:solidFill>
                  <a:srgbClr val="FFFFFF"/>
                </a:solidFill>
                <a:latin typeface="Roboto"/>
                <a:ea typeface="Roboto"/>
                <a:cs typeface="Roboto"/>
                <a:sym typeface="Roboto"/>
              </a:rPr>
            </a:br>
            <a:r>
              <a:rPr lang="en-GB" sz="800">
                <a:solidFill>
                  <a:srgbClr val="FFFFFF"/>
                </a:solidFill>
                <a:latin typeface="Roboto"/>
                <a:ea typeface="Roboto"/>
                <a:cs typeface="Roboto"/>
                <a:sym typeface="Roboto"/>
              </a:rPr>
              <a:t>Initialising the RasPi </a:t>
            </a:r>
            <a:br>
              <a:rPr lang="en-GB" sz="800">
                <a:solidFill>
                  <a:srgbClr val="FFFFFF"/>
                </a:solidFill>
                <a:latin typeface="Roboto"/>
                <a:ea typeface="Roboto"/>
                <a:cs typeface="Roboto"/>
                <a:sym typeface="Roboto"/>
              </a:rPr>
            </a:br>
            <a:r>
              <a:rPr lang="en-GB" sz="800">
                <a:solidFill>
                  <a:srgbClr val="FFFFFF"/>
                </a:solidFill>
                <a:latin typeface="Roboto"/>
                <a:ea typeface="Roboto"/>
                <a:cs typeface="Roboto"/>
                <a:sym typeface="Roboto"/>
              </a:rPr>
              <a:t>Making the motors controllable </a:t>
            </a:r>
            <a:endParaRPr sz="800">
              <a:solidFill>
                <a:srgbClr val="FFFFFF"/>
              </a:solidFill>
              <a:latin typeface="Roboto"/>
              <a:ea typeface="Roboto"/>
              <a:cs typeface="Roboto"/>
              <a:sym typeface="Roboto"/>
            </a:endParaRPr>
          </a:p>
        </p:txBody>
      </p:sp>
      <p:sp>
        <p:nvSpPr>
          <p:cNvPr id="265" name="Google Shape;265;p21"/>
          <p:cNvSpPr txBox="1"/>
          <p:nvPr/>
        </p:nvSpPr>
        <p:spPr>
          <a:xfrm>
            <a:off x="3351443" y="1854525"/>
            <a:ext cx="926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Midterm Evaluation - Week 8</a:t>
            </a:r>
            <a:endParaRPr sz="800">
              <a:solidFill>
                <a:srgbClr val="FFFFFF"/>
              </a:solidFill>
              <a:latin typeface="Roboto"/>
              <a:ea typeface="Roboto"/>
              <a:cs typeface="Roboto"/>
              <a:sym typeface="Roboto"/>
            </a:endParaRPr>
          </a:p>
          <a:p>
            <a:pPr indent="0" lvl="0" marL="0" rtl="0" algn="l">
              <a:spcBef>
                <a:spcPts val="1600"/>
              </a:spcBef>
              <a:spcAft>
                <a:spcPts val="0"/>
              </a:spcAft>
              <a:buNone/>
            </a:pPr>
            <a:r>
              <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266" name="Google Shape;266;p21"/>
          <p:cNvSpPr txBox="1"/>
          <p:nvPr/>
        </p:nvSpPr>
        <p:spPr>
          <a:xfrm>
            <a:off x="3438904" y="296727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21st Feb - 13th March</a:t>
            </a:r>
            <a:endParaRPr sz="1000">
              <a:solidFill>
                <a:srgbClr val="FFFFFF"/>
              </a:solidFill>
              <a:latin typeface="Roboto"/>
              <a:ea typeface="Roboto"/>
              <a:cs typeface="Roboto"/>
              <a:sym typeface="Roboto"/>
            </a:endParaRPr>
          </a:p>
        </p:txBody>
      </p:sp>
      <p:sp>
        <p:nvSpPr>
          <p:cNvPr id="267" name="Google Shape;267;p21"/>
          <p:cNvSpPr txBox="1"/>
          <p:nvPr/>
        </p:nvSpPr>
        <p:spPr>
          <a:xfrm>
            <a:off x="3506704" y="329047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Programming the User Tracking Algorithms</a:t>
            </a:r>
            <a:br>
              <a:rPr lang="en-GB" sz="800">
                <a:solidFill>
                  <a:srgbClr val="FFFFFF"/>
                </a:solidFill>
                <a:latin typeface="Roboto"/>
                <a:ea typeface="Roboto"/>
                <a:cs typeface="Roboto"/>
                <a:sym typeface="Roboto"/>
              </a:rPr>
            </a:br>
            <a:r>
              <a:rPr lang="en-GB" sz="800">
                <a:solidFill>
                  <a:srgbClr val="FFFFFF"/>
                </a:solidFill>
                <a:latin typeface="Roboto"/>
                <a:ea typeface="Roboto"/>
                <a:cs typeface="Roboto"/>
                <a:sym typeface="Roboto"/>
              </a:rPr>
              <a:t>Handling Navigation and localisation</a:t>
            </a:r>
            <a:endParaRPr sz="800">
              <a:solidFill>
                <a:srgbClr val="FFFFFF"/>
              </a:solidFill>
              <a:latin typeface="Roboto"/>
              <a:ea typeface="Roboto"/>
              <a:cs typeface="Roboto"/>
              <a:sym typeface="Roboto"/>
            </a:endParaRPr>
          </a:p>
        </p:txBody>
      </p:sp>
      <p:sp>
        <p:nvSpPr>
          <p:cNvPr id="268" name="Google Shape;268;p21"/>
          <p:cNvSpPr txBox="1"/>
          <p:nvPr/>
        </p:nvSpPr>
        <p:spPr>
          <a:xfrm>
            <a:off x="4507113" y="1854525"/>
            <a:ext cx="7518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Week 9 - Week 11</a:t>
            </a:r>
            <a:endParaRPr sz="800">
              <a:solidFill>
                <a:schemeClr val="lt1"/>
              </a:solidFill>
              <a:latin typeface="Roboto"/>
              <a:ea typeface="Roboto"/>
              <a:cs typeface="Roboto"/>
              <a:sym typeface="Roboto"/>
            </a:endParaRPr>
          </a:p>
        </p:txBody>
      </p:sp>
      <p:sp>
        <p:nvSpPr>
          <p:cNvPr id="269" name="Google Shape;269;p21"/>
          <p:cNvSpPr txBox="1"/>
          <p:nvPr/>
        </p:nvSpPr>
        <p:spPr>
          <a:xfrm>
            <a:off x="4569796" y="296727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14th March - 27th March</a:t>
            </a:r>
            <a:endParaRPr sz="1000">
              <a:solidFill>
                <a:schemeClr val="lt1"/>
              </a:solidFill>
              <a:latin typeface="Roboto"/>
              <a:ea typeface="Roboto"/>
              <a:cs typeface="Roboto"/>
              <a:sym typeface="Roboto"/>
            </a:endParaRPr>
          </a:p>
        </p:txBody>
      </p:sp>
      <p:sp>
        <p:nvSpPr>
          <p:cNvPr id="270" name="Google Shape;270;p21"/>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Fabricating the arm after fetching required servos.</a:t>
            </a:r>
            <a:br>
              <a:rPr lang="en-GB" sz="800">
                <a:solidFill>
                  <a:schemeClr val="lt1"/>
                </a:solidFill>
                <a:latin typeface="Roboto"/>
                <a:ea typeface="Roboto"/>
                <a:cs typeface="Roboto"/>
                <a:sym typeface="Roboto"/>
              </a:rPr>
            </a:br>
            <a:r>
              <a:rPr lang="en-GB" sz="800">
                <a:solidFill>
                  <a:schemeClr val="lt1"/>
                </a:solidFill>
                <a:latin typeface="Roboto"/>
                <a:ea typeface="Roboto"/>
                <a:cs typeface="Roboto"/>
                <a:sym typeface="Roboto"/>
              </a:rPr>
              <a:t>Independent arm movement programming</a:t>
            </a:r>
            <a:br>
              <a:rPr lang="en-GB" sz="800">
                <a:solidFill>
                  <a:schemeClr val="lt1"/>
                </a:solidFill>
                <a:latin typeface="Roboto"/>
                <a:ea typeface="Roboto"/>
                <a:cs typeface="Roboto"/>
                <a:sym typeface="Roboto"/>
              </a:rPr>
            </a:br>
            <a:r>
              <a:rPr lang="en-GB" sz="800">
                <a:solidFill>
                  <a:schemeClr val="lt1"/>
                </a:solidFill>
                <a:latin typeface="Roboto"/>
                <a:ea typeface="Roboto"/>
                <a:cs typeface="Roboto"/>
                <a:sym typeface="Roboto"/>
              </a:rPr>
              <a:t>Attaching the arm with the rest of the bot.</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271" name="Google Shape;271;p21"/>
          <p:cNvSpPr txBox="1"/>
          <p:nvPr/>
        </p:nvSpPr>
        <p:spPr>
          <a:xfrm>
            <a:off x="5440502" y="1900925"/>
            <a:ext cx="828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Week 12 - Week 14</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272" name="Google Shape;272;p21"/>
          <p:cNvSpPr txBox="1"/>
          <p:nvPr/>
        </p:nvSpPr>
        <p:spPr>
          <a:xfrm>
            <a:off x="5689422" y="296727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28th March - 10th April</a:t>
            </a:r>
            <a:endParaRPr sz="1000">
              <a:solidFill>
                <a:schemeClr val="lt1"/>
              </a:solidFill>
              <a:latin typeface="Roboto"/>
              <a:ea typeface="Roboto"/>
              <a:cs typeface="Roboto"/>
              <a:sym typeface="Roboto"/>
            </a:endParaRPr>
          </a:p>
        </p:txBody>
      </p:sp>
      <p:sp>
        <p:nvSpPr>
          <p:cNvPr id="273" name="Google Shape;273;p21"/>
          <p:cNvSpPr txBox="1"/>
          <p:nvPr/>
        </p:nvSpPr>
        <p:spPr>
          <a:xfrm>
            <a:off x="5703050" y="3307025"/>
            <a:ext cx="13032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Object - Arm calibration.</a:t>
            </a:r>
            <a:br>
              <a:rPr lang="en-GB" sz="800">
                <a:solidFill>
                  <a:schemeClr val="lt1"/>
                </a:solidFill>
                <a:latin typeface="Roboto"/>
                <a:ea typeface="Roboto"/>
                <a:cs typeface="Roboto"/>
                <a:sym typeface="Roboto"/>
              </a:rPr>
            </a:br>
            <a:r>
              <a:rPr lang="en-GB" sz="800">
                <a:solidFill>
                  <a:schemeClr val="lt1"/>
                </a:solidFill>
                <a:latin typeface="Roboto"/>
                <a:ea typeface="Roboto"/>
                <a:cs typeface="Roboto"/>
                <a:sym typeface="Roboto"/>
              </a:rPr>
              <a:t>Alternative storing mechanism.</a:t>
            </a:r>
            <a:br>
              <a:rPr lang="en-GB" sz="800">
                <a:solidFill>
                  <a:schemeClr val="lt1"/>
                </a:solidFill>
                <a:latin typeface="Roboto"/>
                <a:ea typeface="Roboto"/>
                <a:cs typeface="Roboto"/>
                <a:sym typeface="Roboto"/>
              </a:rPr>
            </a:br>
            <a:r>
              <a:rPr lang="en-GB" sz="800">
                <a:solidFill>
                  <a:schemeClr val="lt1"/>
                </a:solidFill>
                <a:latin typeface="Roboto"/>
                <a:ea typeface="Roboto"/>
                <a:cs typeface="Roboto"/>
                <a:sym typeface="Roboto"/>
              </a:rPr>
              <a:t>Multiple Object fetching.</a:t>
            </a:r>
            <a:br>
              <a:rPr lang="en-GB" sz="800">
                <a:solidFill>
                  <a:schemeClr val="lt1"/>
                </a:solidFill>
                <a:latin typeface="Roboto"/>
                <a:ea typeface="Roboto"/>
                <a:cs typeface="Roboto"/>
                <a:sym typeface="Roboto"/>
              </a:rPr>
            </a:br>
            <a:r>
              <a:rPr lang="en-GB" sz="800">
                <a:solidFill>
                  <a:schemeClr val="lt1"/>
                </a:solidFill>
                <a:latin typeface="Roboto"/>
                <a:ea typeface="Roboto"/>
                <a:cs typeface="Roboto"/>
                <a:sym typeface="Roboto"/>
              </a:rPr>
              <a:t>Handling more complexity in Object type and navigation.</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274" name="Google Shape;274;p21"/>
          <p:cNvSpPr txBox="1"/>
          <p:nvPr/>
        </p:nvSpPr>
        <p:spPr>
          <a:xfrm>
            <a:off x="6608628" y="1900925"/>
            <a:ext cx="7518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Week 15 - Final Evaluation</a:t>
            </a:r>
            <a:endParaRPr sz="800">
              <a:solidFill>
                <a:schemeClr val="lt1"/>
              </a:solidFill>
              <a:latin typeface="Roboto"/>
              <a:ea typeface="Roboto"/>
              <a:cs typeface="Roboto"/>
              <a:sym typeface="Roboto"/>
            </a:endParaRPr>
          </a:p>
        </p:txBody>
      </p:sp>
      <p:sp>
        <p:nvSpPr>
          <p:cNvPr id="275" name="Google Shape;275;p21"/>
          <p:cNvSpPr txBox="1"/>
          <p:nvPr/>
        </p:nvSpPr>
        <p:spPr>
          <a:xfrm>
            <a:off x="69184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Final testing of the bot.</a:t>
            </a:r>
            <a:br>
              <a:rPr lang="en-GB" sz="800">
                <a:solidFill>
                  <a:schemeClr val="lt1"/>
                </a:solidFill>
                <a:latin typeface="Roboto"/>
                <a:ea typeface="Roboto"/>
                <a:cs typeface="Roboto"/>
                <a:sym typeface="Roboto"/>
              </a:rPr>
            </a:br>
            <a:r>
              <a:rPr lang="en-GB" sz="800">
                <a:solidFill>
                  <a:schemeClr val="lt1"/>
                </a:solidFill>
                <a:latin typeface="Roboto"/>
                <a:ea typeface="Roboto"/>
                <a:cs typeface="Roboto"/>
                <a:sym typeface="Roboto"/>
              </a:rPr>
              <a:t>Final report and presentation preparation.</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cxnSp>
        <p:nvCxnSpPr>
          <p:cNvPr id="276" name="Google Shape;276;p21"/>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277" name="Google Shape;277;p21"/>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78" name="Google Shape;278;p21"/>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79" name="Google Shape;279;p21"/>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280" name="Google Shape;280;p21"/>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281" name="Google Shape;281;p21"/>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82" name="Google Shape;282;p21"/>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cxnSp>
        <p:nvCxnSpPr>
          <p:cNvPr id="283" name="Google Shape;283;p21"/>
          <p:cNvCxnSpPr/>
          <p:nvPr/>
        </p:nvCxnSpPr>
        <p:spPr>
          <a:xfrm>
            <a:off x="5041054" y="2076708"/>
            <a:ext cx="639000" cy="660000"/>
          </a:xfrm>
          <a:prstGeom prst="straightConnector1">
            <a:avLst/>
          </a:prstGeom>
          <a:noFill/>
          <a:ln cap="flat" cmpd="sng" w="9525">
            <a:solidFill>
              <a:srgbClr val="EFEFEF"/>
            </a:solidFill>
            <a:prstDash val="solid"/>
            <a:round/>
            <a:headEnd len="med" w="med" type="none"/>
            <a:tailEnd len="med" w="med" type="none"/>
          </a:ln>
        </p:spPr>
      </p:cxnSp>
      <p:cxnSp>
        <p:nvCxnSpPr>
          <p:cNvPr id="284" name="Google Shape;284;p21"/>
          <p:cNvCxnSpPr/>
          <p:nvPr/>
        </p:nvCxnSpPr>
        <p:spPr>
          <a:xfrm>
            <a:off x="6129352" y="2076708"/>
            <a:ext cx="639000" cy="660000"/>
          </a:xfrm>
          <a:prstGeom prst="straightConnector1">
            <a:avLst/>
          </a:prstGeom>
          <a:noFill/>
          <a:ln cap="flat" cmpd="sng" w="9525">
            <a:solidFill>
              <a:srgbClr val="EFEFEF"/>
            </a:solidFill>
            <a:prstDash val="solid"/>
            <a:round/>
            <a:headEnd len="med" w="med" type="none"/>
            <a:tailEnd len="med" w="med" type="none"/>
          </a:ln>
        </p:spPr>
      </p:cxnSp>
      <p:cxnSp>
        <p:nvCxnSpPr>
          <p:cNvPr id="285" name="Google Shape;285;p21"/>
          <p:cNvCxnSpPr/>
          <p:nvPr/>
        </p:nvCxnSpPr>
        <p:spPr>
          <a:xfrm>
            <a:off x="7221273" y="2076708"/>
            <a:ext cx="639000" cy="660000"/>
          </a:xfrm>
          <a:prstGeom prst="straightConnector1">
            <a:avLst/>
          </a:prstGeom>
          <a:noFill/>
          <a:ln cap="flat" cmpd="sng" w="9525">
            <a:solidFill>
              <a:srgbClr val="EFEFEF"/>
            </a:solidFill>
            <a:prstDash val="solid"/>
            <a:round/>
            <a:headEnd len="med" w="med" type="none"/>
            <a:tailEnd len="med" w="med" type="none"/>
          </a:ln>
        </p:spPr>
      </p:cxnSp>
      <p:cxnSp>
        <p:nvCxnSpPr>
          <p:cNvPr id="286" name="Google Shape;286;p21"/>
          <p:cNvCxnSpPr/>
          <p:nvPr/>
        </p:nvCxnSpPr>
        <p:spPr>
          <a:xfrm>
            <a:off x="1373625" y="1016000"/>
            <a:ext cx="3145500" cy="8100"/>
          </a:xfrm>
          <a:prstGeom prst="straightConnector1">
            <a:avLst/>
          </a:prstGeom>
          <a:noFill/>
          <a:ln cap="flat" cmpd="sng" w="9525">
            <a:solidFill>
              <a:schemeClr val="dk2"/>
            </a:solidFill>
            <a:prstDash val="solid"/>
            <a:round/>
            <a:headEnd len="med" w="med" type="none"/>
            <a:tailEnd len="med" w="med" type="none"/>
          </a:ln>
        </p:spPr>
      </p:cxnSp>
      <p:sp>
        <p:nvSpPr>
          <p:cNvPr id="287" name="Google Shape;287;p21"/>
          <p:cNvSpPr txBox="1"/>
          <p:nvPr/>
        </p:nvSpPr>
        <p:spPr>
          <a:xfrm>
            <a:off x="6918472" y="296727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11th April - </a:t>
            </a:r>
            <a:br>
              <a:rPr lang="en-GB" sz="1000">
                <a:solidFill>
                  <a:schemeClr val="lt1"/>
                </a:solidFill>
                <a:latin typeface="Roboto"/>
                <a:ea typeface="Roboto"/>
                <a:cs typeface="Roboto"/>
                <a:sym typeface="Roboto"/>
              </a:rPr>
            </a:br>
            <a:r>
              <a:rPr lang="en-GB" sz="1000">
                <a:solidFill>
                  <a:schemeClr val="lt1"/>
                </a:solidFill>
                <a:latin typeface="Roboto"/>
                <a:ea typeface="Roboto"/>
                <a:cs typeface="Roboto"/>
                <a:sym typeface="Roboto"/>
              </a:rPr>
              <a:t>Final Evaluation</a:t>
            </a:r>
            <a:endParaRPr sz="1000">
              <a:solidFill>
                <a:schemeClr val="lt1"/>
              </a:solidFill>
              <a:latin typeface="Roboto"/>
              <a:ea typeface="Roboto"/>
              <a:cs typeface="Roboto"/>
              <a:sym typeface="Roboto"/>
            </a:endParaRPr>
          </a:p>
        </p:txBody>
      </p:sp>
      <p:sp>
        <p:nvSpPr>
          <p:cNvPr id="288" name="Google Shape;288;p21"/>
          <p:cNvSpPr/>
          <p:nvPr/>
        </p:nvSpPr>
        <p:spPr>
          <a:xfrm flipH="1">
            <a:off x="34067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9" name="Google Shape;289;p21"/>
          <p:cNvSpPr/>
          <p:nvPr/>
        </p:nvSpPr>
        <p:spPr>
          <a:xfrm>
            <a:off x="34063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0" name="Google Shape;290;p21"/>
          <p:cNvSpPr/>
          <p:nvPr/>
        </p:nvSpPr>
        <p:spPr>
          <a:xfrm flipH="1">
            <a:off x="4491423"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1" name="Google Shape;291;p21"/>
          <p:cNvSpPr/>
          <p:nvPr/>
        </p:nvSpPr>
        <p:spPr>
          <a:xfrm>
            <a:off x="4491050"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2" name="Google Shape;292;p21"/>
          <p:cNvSpPr/>
          <p:nvPr/>
        </p:nvSpPr>
        <p:spPr>
          <a:xfrm flipH="1">
            <a:off x="5585823"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3" name="Google Shape;293;p21"/>
          <p:cNvSpPr/>
          <p:nvPr/>
        </p:nvSpPr>
        <p:spPr>
          <a:xfrm>
            <a:off x="5585450" y="2757288"/>
            <a:ext cx="1185000" cy="128100"/>
          </a:xfrm>
          <a:prstGeom prst="parallelogram">
            <a:avLst>
              <a:gd fmla="val 9695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294" name="Google Shape;294;p21"/>
          <p:cNvSpPr/>
          <p:nvPr/>
        </p:nvSpPr>
        <p:spPr>
          <a:xfrm flipH="1">
            <a:off x="6661523"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5" name="Google Shape;295;p21"/>
          <p:cNvSpPr/>
          <p:nvPr/>
        </p:nvSpPr>
        <p:spPr>
          <a:xfrm>
            <a:off x="6661150"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22"/>
          <p:cNvSpPr txBox="1"/>
          <p:nvPr>
            <p:ph idx="2" type="body"/>
          </p:nvPr>
        </p:nvSpPr>
        <p:spPr>
          <a:xfrm>
            <a:off x="1297500" y="1518600"/>
            <a:ext cx="66843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latin typeface="Arial"/>
                <a:ea typeface="Arial"/>
                <a:cs typeface="Arial"/>
                <a:sym typeface="Arial"/>
              </a:rPr>
              <a:t>The work on this project has always been in progress according to the timeline specified.</a:t>
            </a:r>
            <a:br>
              <a:rPr lang="en-GB" sz="2400">
                <a:latin typeface="Arial"/>
                <a:ea typeface="Arial"/>
                <a:cs typeface="Arial"/>
                <a:sym typeface="Arial"/>
              </a:rPr>
            </a:br>
            <a:r>
              <a:rPr lang="en-GB" sz="2400">
                <a:latin typeface="Arial"/>
                <a:ea typeface="Arial"/>
                <a:cs typeface="Arial"/>
                <a:sym typeface="Arial"/>
              </a:rPr>
              <a:t>All the steps of the job have been fulfilled as per the deadlines and we proceeded in accordance with the plan.</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3"/>
          <p:cNvSpPr txBox="1"/>
          <p:nvPr>
            <p:ph type="title"/>
          </p:nvPr>
        </p:nvSpPr>
        <p:spPr>
          <a:xfrm>
            <a:off x="1354400" y="1775500"/>
            <a:ext cx="7038900" cy="1199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t>Detailed Developments</a:t>
            </a:r>
            <a:endParaRPr sz="3600"/>
          </a:p>
        </p:txBody>
      </p:sp>
      <p:cxnSp>
        <p:nvCxnSpPr>
          <p:cNvPr id="306" name="Google Shape;306;p23"/>
          <p:cNvCxnSpPr/>
          <p:nvPr/>
        </p:nvCxnSpPr>
        <p:spPr>
          <a:xfrm flipH="1" rot="10800000">
            <a:off x="1354400" y="2468775"/>
            <a:ext cx="6957600" cy="1620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23"/>
          <p:cNvSpPr txBox="1"/>
          <p:nvPr/>
        </p:nvSpPr>
        <p:spPr>
          <a:xfrm>
            <a:off x="1354400" y="3340925"/>
            <a:ext cx="6645000" cy="14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Lato"/>
                <a:ea typeface="Lato"/>
                <a:cs typeface="Lato"/>
                <a:sym typeface="Lato"/>
              </a:rPr>
              <a:t>Taking off, from where we left in the mid-term evaluation, we proceeded with the plan and integrated everything after working on every aspect as an individual module, after working on the entire pseudocode for the same.</a:t>
            </a:r>
            <a:endParaRPr sz="1800">
              <a:solidFill>
                <a:schemeClr val="lt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24"/>
          <p:cNvPicPr preferRelativeResize="0"/>
          <p:nvPr/>
        </p:nvPicPr>
        <p:blipFill>
          <a:blip r:embed="rId3">
            <a:alphaModFix amt="21000"/>
          </a:blip>
          <a:stretch>
            <a:fillRect/>
          </a:stretch>
        </p:blipFill>
        <p:spPr>
          <a:xfrm>
            <a:off x="0" y="-422669"/>
            <a:ext cx="9144000" cy="6067017"/>
          </a:xfrm>
          <a:prstGeom prst="rect">
            <a:avLst/>
          </a:prstGeom>
          <a:noFill/>
          <a:ln>
            <a:noFill/>
          </a:ln>
        </p:spPr>
      </p:pic>
      <p:sp>
        <p:nvSpPr>
          <p:cNvPr id="313" name="Google Shape;313;p24"/>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01</a:t>
            </a:r>
            <a:endParaRPr sz="1000"/>
          </a:p>
        </p:txBody>
      </p:sp>
      <p:sp>
        <p:nvSpPr>
          <p:cNvPr id="314" name="Google Shape;314;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Designing of the Arm:</a:t>
            </a:r>
            <a:endParaRPr/>
          </a:p>
        </p:txBody>
      </p:sp>
      <p:sp>
        <p:nvSpPr>
          <p:cNvPr id="315" name="Google Shape;315;p24"/>
          <p:cNvSpPr txBox="1"/>
          <p:nvPr>
            <p:ph idx="1" type="body"/>
          </p:nvPr>
        </p:nvSpPr>
        <p:spPr>
          <a:xfrm>
            <a:off x="1037400" y="1383600"/>
            <a:ext cx="5213100" cy="286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The structure of the arm:</a:t>
            </a:r>
            <a:endParaRPr/>
          </a:p>
          <a:p>
            <a:pPr indent="-311150" lvl="0" marL="457200" rtl="0" algn="l">
              <a:lnSpc>
                <a:spcPct val="100000"/>
              </a:lnSpc>
              <a:spcBef>
                <a:spcPts val="1600"/>
              </a:spcBef>
              <a:spcAft>
                <a:spcPts val="0"/>
              </a:spcAft>
              <a:buSzPts val="1300"/>
              <a:buChar char="❖"/>
            </a:pPr>
            <a:r>
              <a:rPr lang="en-GB"/>
              <a:t>Made of </a:t>
            </a:r>
            <a:endParaRPr/>
          </a:p>
          <a:p>
            <a:pPr indent="-298450" lvl="1" marL="914400" rtl="0" algn="l">
              <a:lnSpc>
                <a:spcPct val="100000"/>
              </a:lnSpc>
              <a:spcBef>
                <a:spcPts val="0"/>
              </a:spcBef>
              <a:spcAft>
                <a:spcPts val="0"/>
              </a:spcAft>
              <a:buSzPts val="1100"/>
              <a:buChar char="➢"/>
            </a:pPr>
            <a:r>
              <a:rPr lang="en-GB"/>
              <a:t>Wood </a:t>
            </a:r>
            <a:endParaRPr/>
          </a:p>
          <a:p>
            <a:pPr indent="-298450" lvl="1" marL="914400" rtl="0" algn="l">
              <a:lnSpc>
                <a:spcPct val="100000"/>
              </a:lnSpc>
              <a:spcBef>
                <a:spcPts val="0"/>
              </a:spcBef>
              <a:spcAft>
                <a:spcPts val="0"/>
              </a:spcAft>
              <a:buSzPts val="1100"/>
              <a:buChar char="➢"/>
            </a:pPr>
            <a:r>
              <a:rPr lang="en-GB"/>
              <a:t>Aluminium </a:t>
            </a:r>
            <a:endParaRPr/>
          </a:p>
          <a:p>
            <a:pPr indent="-311150" lvl="0" marL="457200" rtl="0" algn="l">
              <a:lnSpc>
                <a:spcPct val="100000"/>
              </a:lnSpc>
              <a:spcBef>
                <a:spcPts val="0"/>
              </a:spcBef>
              <a:spcAft>
                <a:spcPts val="0"/>
              </a:spcAft>
              <a:buSzPts val="1300"/>
              <a:buChar char="❖"/>
            </a:pPr>
            <a:r>
              <a:rPr lang="en-GB"/>
              <a:t>Consists of one single joint connected via a metal gear SERVO motor</a:t>
            </a:r>
            <a:endParaRPr/>
          </a:p>
          <a:p>
            <a:pPr indent="-311150" lvl="0" marL="457200" rtl="0" algn="l">
              <a:lnSpc>
                <a:spcPct val="100000"/>
              </a:lnSpc>
              <a:spcBef>
                <a:spcPts val="0"/>
              </a:spcBef>
              <a:spcAft>
                <a:spcPts val="0"/>
              </a:spcAft>
              <a:buSzPts val="1300"/>
              <a:buChar char="❖"/>
            </a:pPr>
            <a:r>
              <a:rPr lang="en-GB"/>
              <a:t>The claw is connected to the arm by a micro-SERVO motor to lift the object.</a:t>
            </a:r>
            <a:endParaRPr/>
          </a:p>
        </p:txBody>
      </p:sp>
      <p:pic>
        <p:nvPicPr>
          <p:cNvPr id="316" name="Google Shape;316;p24"/>
          <p:cNvPicPr preferRelativeResize="0"/>
          <p:nvPr/>
        </p:nvPicPr>
        <p:blipFill rotWithShape="1">
          <a:blip r:embed="rId4">
            <a:alphaModFix/>
          </a:blip>
          <a:srcRect b="12501" l="0" r="0" t="12501"/>
          <a:stretch/>
        </p:blipFill>
        <p:spPr>
          <a:xfrm>
            <a:off x="-195075" y="3479400"/>
            <a:ext cx="2958600" cy="1664100"/>
          </a:xfrm>
          <a:prstGeom prst="parallelogram">
            <a:avLst>
              <a:gd fmla="val 40733" name="adj"/>
            </a:avLst>
          </a:prstGeom>
          <a:noFill/>
          <a:ln>
            <a:noFill/>
          </a:ln>
        </p:spPr>
      </p:pic>
      <p:pic>
        <p:nvPicPr>
          <p:cNvPr id="317" name="Google Shape;317;p24"/>
          <p:cNvPicPr preferRelativeResize="0"/>
          <p:nvPr/>
        </p:nvPicPr>
        <p:blipFill rotWithShape="1">
          <a:blip r:embed="rId5">
            <a:alphaModFix/>
          </a:blip>
          <a:srcRect b="0" l="28906" r="28906" t="0"/>
          <a:stretch/>
        </p:blipFill>
        <p:spPr>
          <a:xfrm>
            <a:off x="6250425" y="0"/>
            <a:ext cx="2893571" cy="51441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Google Shape;322;p25"/>
          <p:cNvPicPr preferRelativeResize="0"/>
          <p:nvPr/>
        </p:nvPicPr>
        <p:blipFill>
          <a:blip r:embed="rId3">
            <a:alphaModFix/>
          </a:blip>
          <a:stretch>
            <a:fillRect/>
          </a:stretch>
        </p:blipFill>
        <p:spPr>
          <a:xfrm>
            <a:off x="7017825" y="0"/>
            <a:ext cx="2945400" cy="2208900"/>
          </a:xfrm>
          <a:prstGeom prst="parallelogram">
            <a:avLst>
              <a:gd fmla="val 67475" name="adj"/>
            </a:avLst>
          </a:prstGeom>
          <a:noFill/>
          <a:ln>
            <a:noFill/>
          </a:ln>
        </p:spPr>
      </p:pic>
      <p:pic>
        <p:nvPicPr>
          <p:cNvPr id="323" name="Google Shape;323;p25"/>
          <p:cNvPicPr preferRelativeResize="0"/>
          <p:nvPr/>
        </p:nvPicPr>
        <p:blipFill>
          <a:blip r:embed="rId4">
            <a:alphaModFix amt="44000"/>
          </a:blip>
          <a:stretch>
            <a:fillRect/>
          </a:stretch>
        </p:blipFill>
        <p:spPr>
          <a:xfrm>
            <a:off x="5" y="3018676"/>
            <a:ext cx="3188100" cy="2124900"/>
          </a:xfrm>
          <a:prstGeom prst="rtTriangle">
            <a:avLst/>
          </a:prstGeom>
          <a:noFill/>
          <a:ln>
            <a:noFill/>
          </a:ln>
        </p:spPr>
      </p:pic>
      <p:sp>
        <p:nvSpPr>
          <p:cNvPr id="324" name="Google Shape;324;p25"/>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02</a:t>
            </a:r>
            <a:endParaRPr sz="1000"/>
          </a:p>
        </p:txBody>
      </p:sp>
      <p:sp>
        <p:nvSpPr>
          <p:cNvPr id="325" name="Google Shape;325;p25"/>
          <p:cNvSpPr txBox="1"/>
          <p:nvPr>
            <p:ph type="title"/>
          </p:nvPr>
        </p:nvSpPr>
        <p:spPr>
          <a:xfrm>
            <a:off x="1039425" y="805200"/>
            <a:ext cx="67944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Object Detection Using Image Processing:</a:t>
            </a:r>
            <a:endParaRPr/>
          </a:p>
        </p:txBody>
      </p:sp>
      <p:sp>
        <p:nvSpPr>
          <p:cNvPr id="326" name="Google Shape;326;p25"/>
          <p:cNvSpPr txBox="1"/>
          <p:nvPr>
            <p:ph idx="1" type="body"/>
          </p:nvPr>
        </p:nvSpPr>
        <p:spPr>
          <a:xfrm>
            <a:off x="980525" y="1383650"/>
            <a:ext cx="3775500" cy="199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rgbClr val="FFFFFF"/>
                </a:solidFill>
              </a:rPr>
              <a:t>Designed the sample objects pertaining to a specific colour(green here). </a:t>
            </a:r>
            <a:endParaRPr>
              <a:solidFill>
                <a:srgbClr val="FFFFFF"/>
              </a:solidFill>
            </a:endParaRPr>
          </a:p>
          <a:p>
            <a:pPr indent="0" lvl="0" marL="0" rtl="0" algn="l">
              <a:lnSpc>
                <a:spcPct val="100000"/>
              </a:lnSpc>
              <a:spcBef>
                <a:spcPts val="1600"/>
              </a:spcBef>
              <a:spcAft>
                <a:spcPts val="0"/>
              </a:spcAft>
              <a:buNone/>
            </a:pPr>
            <a:r>
              <a:rPr lang="en-GB">
                <a:solidFill>
                  <a:srgbClr val="FFFFFF"/>
                </a:solidFill>
              </a:rPr>
              <a:t>The program written masks the colour and hence finds </a:t>
            </a:r>
            <a:r>
              <a:rPr lang="en-GB">
                <a:solidFill>
                  <a:srgbClr val="FFFFFF"/>
                </a:solidFill>
              </a:rPr>
              <a:t>contours</a:t>
            </a:r>
            <a:r>
              <a:rPr lang="en-GB">
                <a:solidFill>
                  <a:srgbClr val="FFFFFF"/>
                </a:solidFill>
              </a:rPr>
              <a:t> of the object according to the boundaries for the colour specified.</a:t>
            </a:r>
            <a:endParaRPr>
              <a:solidFill>
                <a:srgbClr val="FFFFFF"/>
              </a:solidFill>
            </a:endParaRPr>
          </a:p>
          <a:p>
            <a:pPr indent="0" lvl="0" marL="0" rtl="0" algn="l">
              <a:lnSpc>
                <a:spcPct val="100000"/>
              </a:lnSpc>
              <a:spcBef>
                <a:spcPts val="1600"/>
              </a:spcBef>
              <a:spcAft>
                <a:spcPts val="1600"/>
              </a:spcAft>
              <a:buNone/>
            </a:pPr>
            <a:r>
              <a:rPr lang="en-GB">
                <a:solidFill>
                  <a:srgbClr val="FFFFFF"/>
                </a:solidFill>
              </a:rPr>
              <a:t> The program is run on the Raspberry Pi, from input by the Pi camera module.</a:t>
            </a:r>
            <a:endParaRPr/>
          </a:p>
        </p:txBody>
      </p:sp>
      <p:pic>
        <p:nvPicPr>
          <p:cNvPr id="327" name="Google Shape;327;p25"/>
          <p:cNvPicPr preferRelativeResize="0"/>
          <p:nvPr/>
        </p:nvPicPr>
        <p:blipFill rotWithShape="1">
          <a:blip r:embed="rId5">
            <a:alphaModFix/>
          </a:blip>
          <a:srcRect b="9885" l="36399" r="23111" t="16286"/>
          <a:stretch/>
        </p:blipFill>
        <p:spPr>
          <a:xfrm rot="10800000">
            <a:off x="5195375" y="1208238"/>
            <a:ext cx="3702077" cy="3797474"/>
          </a:xfrm>
          <a:prstGeom prst="rect">
            <a:avLst/>
          </a:prstGeom>
          <a:noFill/>
          <a:ln>
            <a:noFill/>
          </a:ln>
        </p:spPr>
      </p:pic>
      <p:sp>
        <p:nvSpPr>
          <p:cNvPr id="328" name="Google Shape;328;p25"/>
          <p:cNvSpPr txBox="1"/>
          <p:nvPr/>
        </p:nvSpPr>
        <p:spPr>
          <a:xfrm>
            <a:off x="1057725" y="3627400"/>
            <a:ext cx="5973000" cy="11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24292E"/>
                </a:solidFill>
                <a:highlight>
                  <a:srgbClr val="FFFFFF"/>
                </a:highlight>
                <a:latin typeface="Verdana"/>
                <a:ea typeface="Verdana"/>
                <a:cs typeface="Verdana"/>
                <a:sym typeface="Verdana"/>
              </a:rPr>
              <a:t>ret, frame </a:t>
            </a:r>
            <a:r>
              <a:rPr lang="en-GB" sz="900">
                <a:solidFill>
                  <a:srgbClr val="D73A49"/>
                </a:solidFill>
                <a:highlight>
                  <a:srgbClr val="FFFFFF"/>
                </a:highlight>
                <a:latin typeface="Verdana"/>
                <a:ea typeface="Verdana"/>
                <a:cs typeface="Verdana"/>
                <a:sym typeface="Verdana"/>
              </a:rPr>
              <a:t>=</a:t>
            </a:r>
            <a:r>
              <a:rPr lang="en-GB" sz="900">
                <a:solidFill>
                  <a:srgbClr val="24292E"/>
                </a:solidFill>
                <a:highlight>
                  <a:srgbClr val="FFFFFF"/>
                </a:highlight>
                <a:latin typeface="Verdana"/>
                <a:ea typeface="Verdana"/>
                <a:cs typeface="Verdana"/>
                <a:sym typeface="Verdana"/>
              </a:rPr>
              <a:t> camera.read()</a:t>
            </a:r>
            <a:endParaRPr sz="900">
              <a:solidFill>
                <a:srgbClr val="24292E"/>
              </a:solidFill>
              <a:highlight>
                <a:srgbClr val="FFFFFF"/>
              </a:highlight>
              <a:latin typeface="Verdana"/>
              <a:ea typeface="Verdana"/>
              <a:cs typeface="Verdana"/>
              <a:sym typeface="Verdana"/>
            </a:endParaRPr>
          </a:p>
          <a:p>
            <a:pPr indent="0" lvl="0" marL="0" rtl="0" algn="l">
              <a:spcBef>
                <a:spcPts val="0"/>
              </a:spcBef>
              <a:spcAft>
                <a:spcPts val="0"/>
              </a:spcAft>
              <a:buNone/>
            </a:pPr>
            <a:r>
              <a:rPr lang="en-GB" sz="900">
                <a:solidFill>
                  <a:srgbClr val="24292E"/>
                </a:solidFill>
                <a:highlight>
                  <a:srgbClr val="FFFFFF"/>
                </a:highlight>
                <a:latin typeface="Verdana"/>
                <a:ea typeface="Verdana"/>
                <a:cs typeface="Verdana"/>
                <a:sym typeface="Verdana"/>
              </a:rPr>
              <a:t>hsv </a:t>
            </a:r>
            <a:r>
              <a:rPr lang="en-GB" sz="900">
                <a:solidFill>
                  <a:srgbClr val="D73A49"/>
                </a:solidFill>
                <a:highlight>
                  <a:srgbClr val="FFFFFF"/>
                </a:highlight>
                <a:latin typeface="Verdana"/>
                <a:ea typeface="Verdana"/>
                <a:cs typeface="Verdana"/>
                <a:sym typeface="Verdana"/>
              </a:rPr>
              <a:t>=</a:t>
            </a:r>
            <a:r>
              <a:rPr lang="en-GB" sz="900">
                <a:solidFill>
                  <a:srgbClr val="24292E"/>
                </a:solidFill>
                <a:highlight>
                  <a:srgbClr val="FFFFFF"/>
                </a:highlight>
                <a:latin typeface="Verdana"/>
                <a:ea typeface="Verdana"/>
                <a:cs typeface="Verdana"/>
                <a:sym typeface="Verdana"/>
              </a:rPr>
              <a:t> cv2.cvtColor(frame, cv2.</a:t>
            </a:r>
            <a:r>
              <a:rPr lang="en-GB" sz="900">
                <a:solidFill>
                  <a:srgbClr val="005CC5"/>
                </a:solidFill>
                <a:highlight>
                  <a:srgbClr val="FFFFFF"/>
                </a:highlight>
                <a:latin typeface="Verdana"/>
                <a:ea typeface="Verdana"/>
                <a:cs typeface="Verdana"/>
                <a:sym typeface="Verdana"/>
              </a:rPr>
              <a:t>COLOR_BGR2HSV</a:t>
            </a:r>
            <a:r>
              <a:rPr lang="en-GB" sz="900">
                <a:solidFill>
                  <a:srgbClr val="24292E"/>
                </a:solidFill>
                <a:highlight>
                  <a:srgbClr val="FFFFFF"/>
                </a:highlight>
                <a:latin typeface="Verdana"/>
                <a:ea typeface="Verdana"/>
                <a:cs typeface="Verdana"/>
                <a:sym typeface="Verdana"/>
              </a:rPr>
              <a:t>)</a:t>
            </a:r>
            <a:endParaRPr sz="900">
              <a:solidFill>
                <a:srgbClr val="24292E"/>
              </a:solidFill>
              <a:highlight>
                <a:srgbClr val="FFFFFF"/>
              </a:highlight>
              <a:latin typeface="Verdana"/>
              <a:ea typeface="Verdana"/>
              <a:cs typeface="Verdana"/>
              <a:sym typeface="Verdana"/>
            </a:endParaRPr>
          </a:p>
          <a:p>
            <a:pPr indent="0" lvl="0" marL="0" rtl="0" algn="l">
              <a:spcBef>
                <a:spcPts val="0"/>
              </a:spcBef>
              <a:spcAft>
                <a:spcPts val="0"/>
              </a:spcAft>
              <a:buNone/>
            </a:pPr>
            <a:r>
              <a:rPr lang="en-GB" sz="900">
                <a:solidFill>
                  <a:srgbClr val="24292E"/>
                </a:solidFill>
                <a:highlight>
                  <a:srgbClr val="FFFFFF"/>
                </a:highlight>
                <a:latin typeface="Verdana"/>
                <a:ea typeface="Verdana"/>
                <a:cs typeface="Verdana"/>
                <a:sym typeface="Verdana"/>
              </a:rPr>
              <a:t>mask </a:t>
            </a:r>
            <a:r>
              <a:rPr lang="en-GB" sz="900">
                <a:solidFill>
                  <a:srgbClr val="D73A49"/>
                </a:solidFill>
                <a:highlight>
                  <a:srgbClr val="FFFFFF"/>
                </a:highlight>
                <a:latin typeface="Verdana"/>
                <a:ea typeface="Verdana"/>
                <a:cs typeface="Verdana"/>
                <a:sym typeface="Verdana"/>
              </a:rPr>
              <a:t>=</a:t>
            </a:r>
            <a:r>
              <a:rPr lang="en-GB" sz="900">
                <a:solidFill>
                  <a:srgbClr val="24292E"/>
                </a:solidFill>
                <a:highlight>
                  <a:srgbClr val="FFFFFF"/>
                </a:highlight>
                <a:latin typeface="Verdana"/>
                <a:ea typeface="Verdana"/>
                <a:cs typeface="Verdana"/>
                <a:sym typeface="Verdana"/>
              </a:rPr>
              <a:t> cv2.inRange(hsv, greenLower, greenUpper)</a:t>
            </a:r>
            <a:endParaRPr sz="900">
              <a:solidFill>
                <a:srgbClr val="24292E"/>
              </a:solidFill>
              <a:highlight>
                <a:srgbClr val="FFFFFF"/>
              </a:highlight>
              <a:latin typeface="Verdana"/>
              <a:ea typeface="Verdana"/>
              <a:cs typeface="Verdana"/>
              <a:sym typeface="Verdana"/>
            </a:endParaRPr>
          </a:p>
          <a:p>
            <a:pPr indent="0" lvl="0" marL="0" rtl="0" algn="l">
              <a:spcBef>
                <a:spcPts val="0"/>
              </a:spcBef>
              <a:spcAft>
                <a:spcPts val="0"/>
              </a:spcAft>
              <a:buNone/>
            </a:pPr>
            <a:r>
              <a:rPr lang="en-GB" sz="900">
                <a:solidFill>
                  <a:srgbClr val="24292E"/>
                </a:solidFill>
                <a:highlight>
                  <a:srgbClr val="FFFFFF"/>
                </a:highlight>
                <a:latin typeface="Verdana"/>
                <a:ea typeface="Verdana"/>
                <a:cs typeface="Verdana"/>
                <a:sym typeface="Verdana"/>
              </a:rPr>
              <a:t>mask </a:t>
            </a:r>
            <a:r>
              <a:rPr lang="en-GB" sz="900">
                <a:solidFill>
                  <a:srgbClr val="D73A49"/>
                </a:solidFill>
                <a:highlight>
                  <a:srgbClr val="FFFFFF"/>
                </a:highlight>
                <a:latin typeface="Verdana"/>
                <a:ea typeface="Verdana"/>
                <a:cs typeface="Verdana"/>
                <a:sym typeface="Verdana"/>
              </a:rPr>
              <a:t>=</a:t>
            </a:r>
            <a:r>
              <a:rPr lang="en-GB" sz="900">
                <a:solidFill>
                  <a:srgbClr val="24292E"/>
                </a:solidFill>
                <a:highlight>
                  <a:srgbClr val="FFFFFF"/>
                </a:highlight>
                <a:latin typeface="Verdana"/>
                <a:ea typeface="Verdana"/>
                <a:cs typeface="Verdana"/>
                <a:sym typeface="Verdana"/>
              </a:rPr>
              <a:t> cv2.erode(mask, </a:t>
            </a:r>
            <a:r>
              <a:rPr lang="en-GB" sz="900">
                <a:solidFill>
                  <a:srgbClr val="005CC5"/>
                </a:solidFill>
                <a:highlight>
                  <a:srgbClr val="FFFFFF"/>
                </a:highlight>
                <a:latin typeface="Verdana"/>
                <a:ea typeface="Verdana"/>
                <a:cs typeface="Verdana"/>
                <a:sym typeface="Verdana"/>
              </a:rPr>
              <a:t>None</a:t>
            </a:r>
            <a:r>
              <a:rPr lang="en-GB" sz="900">
                <a:solidFill>
                  <a:srgbClr val="24292E"/>
                </a:solidFill>
                <a:highlight>
                  <a:srgbClr val="FFFFFF"/>
                </a:highlight>
                <a:latin typeface="Verdana"/>
                <a:ea typeface="Verdana"/>
                <a:cs typeface="Verdana"/>
                <a:sym typeface="Verdana"/>
              </a:rPr>
              <a:t>, </a:t>
            </a:r>
            <a:r>
              <a:rPr lang="en-GB" sz="900">
                <a:solidFill>
                  <a:srgbClr val="E36209"/>
                </a:solidFill>
                <a:highlight>
                  <a:srgbClr val="FFFFFF"/>
                </a:highlight>
                <a:latin typeface="Verdana"/>
                <a:ea typeface="Verdana"/>
                <a:cs typeface="Verdana"/>
                <a:sym typeface="Verdana"/>
              </a:rPr>
              <a:t>iterations</a:t>
            </a:r>
            <a:r>
              <a:rPr lang="en-GB" sz="900">
                <a:solidFill>
                  <a:srgbClr val="D73A49"/>
                </a:solidFill>
                <a:highlight>
                  <a:srgbClr val="FFFFFF"/>
                </a:highlight>
                <a:latin typeface="Verdana"/>
                <a:ea typeface="Verdana"/>
                <a:cs typeface="Verdana"/>
                <a:sym typeface="Verdana"/>
              </a:rPr>
              <a:t>=</a:t>
            </a:r>
            <a:r>
              <a:rPr lang="en-GB" sz="900">
                <a:solidFill>
                  <a:srgbClr val="005CC5"/>
                </a:solidFill>
                <a:highlight>
                  <a:srgbClr val="FFFFFF"/>
                </a:highlight>
                <a:latin typeface="Verdana"/>
                <a:ea typeface="Verdana"/>
                <a:cs typeface="Verdana"/>
                <a:sym typeface="Verdana"/>
              </a:rPr>
              <a:t>2</a:t>
            </a:r>
            <a:r>
              <a:rPr lang="en-GB" sz="900">
                <a:solidFill>
                  <a:srgbClr val="24292E"/>
                </a:solidFill>
                <a:highlight>
                  <a:srgbClr val="FFFFFF"/>
                </a:highlight>
                <a:latin typeface="Verdana"/>
                <a:ea typeface="Verdana"/>
                <a:cs typeface="Verdana"/>
                <a:sym typeface="Verdana"/>
              </a:rPr>
              <a:t>)</a:t>
            </a:r>
            <a:endParaRPr sz="900">
              <a:solidFill>
                <a:srgbClr val="24292E"/>
              </a:solidFill>
              <a:highlight>
                <a:srgbClr val="FFFFFF"/>
              </a:highlight>
              <a:latin typeface="Verdana"/>
              <a:ea typeface="Verdana"/>
              <a:cs typeface="Verdana"/>
              <a:sym typeface="Verdana"/>
            </a:endParaRPr>
          </a:p>
          <a:p>
            <a:pPr indent="0" lvl="0" marL="0" rtl="0" algn="l">
              <a:spcBef>
                <a:spcPts val="0"/>
              </a:spcBef>
              <a:spcAft>
                <a:spcPts val="0"/>
              </a:spcAft>
              <a:buNone/>
            </a:pPr>
            <a:r>
              <a:rPr lang="en-GB" sz="900">
                <a:solidFill>
                  <a:srgbClr val="24292E"/>
                </a:solidFill>
                <a:highlight>
                  <a:srgbClr val="FFFFFF"/>
                </a:highlight>
                <a:latin typeface="Verdana"/>
                <a:ea typeface="Verdana"/>
                <a:cs typeface="Verdana"/>
                <a:sym typeface="Verdana"/>
              </a:rPr>
              <a:t>mask </a:t>
            </a:r>
            <a:r>
              <a:rPr lang="en-GB" sz="900">
                <a:solidFill>
                  <a:srgbClr val="D73A49"/>
                </a:solidFill>
                <a:highlight>
                  <a:srgbClr val="FFFFFF"/>
                </a:highlight>
                <a:latin typeface="Verdana"/>
                <a:ea typeface="Verdana"/>
                <a:cs typeface="Verdana"/>
                <a:sym typeface="Verdana"/>
              </a:rPr>
              <a:t>=</a:t>
            </a:r>
            <a:r>
              <a:rPr lang="en-GB" sz="900">
                <a:solidFill>
                  <a:srgbClr val="24292E"/>
                </a:solidFill>
                <a:highlight>
                  <a:srgbClr val="FFFFFF"/>
                </a:highlight>
                <a:latin typeface="Verdana"/>
                <a:ea typeface="Verdana"/>
                <a:cs typeface="Verdana"/>
                <a:sym typeface="Verdana"/>
              </a:rPr>
              <a:t> cv2.dilate(mask, </a:t>
            </a:r>
            <a:r>
              <a:rPr lang="en-GB" sz="900">
                <a:solidFill>
                  <a:srgbClr val="005CC5"/>
                </a:solidFill>
                <a:highlight>
                  <a:srgbClr val="FFFFFF"/>
                </a:highlight>
                <a:latin typeface="Verdana"/>
                <a:ea typeface="Verdana"/>
                <a:cs typeface="Verdana"/>
                <a:sym typeface="Verdana"/>
              </a:rPr>
              <a:t>None</a:t>
            </a:r>
            <a:r>
              <a:rPr lang="en-GB" sz="900">
                <a:solidFill>
                  <a:srgbClr val="24292E"/>
                </a:solidFill>
                <a:highlight>
                  <a:srgbClr val="FFFFFF"/>
                </a:highlight>
                <a:latin typeface="Verdana"/>
                <a:ea typeface="Verdana"/>
                <a:cs typeface="Verdana"/>
                <a:sym typeface="Verdana"/>
              </a:rPr>
              <a:t>, </a:t>
            </a:r>
            <a:r>
              <a:rPr lang="en-GB" sz="900">
                <a:solidFill>
                  <a:srgbClr val="E36209"/>
                </a:solidFill>
                <a:highlight>
                  <a:srgbClr val="FFFFFF"/>
                </a:highlight>
                <a:latin typeface="Verdana"/>
                <a:ea typeface="Verdana"/>
                <a:cs typeface="Verdana"/>
                <a:sym typeface="Verdana"/>
              </a:rPr>
              <a:t>iterations</a:t>
            </a:r>
            <a:r>
              <a:rPr lang="en-GB" sz="900">
                <a:solidFill>
                  <a:srgbClr val="D73A49"/>
                </a:solidFill>
                <a:highlight>
                  <a:srgbClr val="FFFFFF"/>
                </a:highlight>
                <a:latin typeface="Verdana"/>
                <a:ea typeface="Verdana"/>
                <a:cs typeface="Verdana"/>
                <a:sym typeface="Verdana"/>
              </a:rPr>
              <a:t>=</a:t>
            </a:r>
            <a:r>
              <a:rPr lang="en-GB" sz="900">
                <a:solidFill>
                  <a:srgbClr val="005CC5"/>
                </a:solidFill>
                <a:highlight>
                  <a:srgbClr val="FFFFFF"/>
                </a:highlight>
                <a:latin typeface="Verdana"/>
                <a:ea typeface="Verdana"/>
                <a:cs typeface="Verdana"/>
                <a:sym typeface="Verdana"/>
              </a:rPr>
              <a:t>2</a:t>
            </a:r>
            <a:r>
              <a:rPr lang="en-GB" sz="900">
                <a:solidFill>
                  <a:srgbClr val="24292E"/>
                </a:solidFill>
                <a:highlight>
                  <a:srgbClr val="FFFFFF"/>
                </a:highlight>
                <a:latin typeface="Verdana"/>
                <a:ea typeface="Verdana"/>
                <a:cs typeface="Verdana"/>
                <a:sym typeface="Verdana"/>
              </a:rPr>
              <a:t>)</a:t>
            </a:r>
            <a:endParaRPr sz="900">
              <a:solidFill>
                <a:srgbClr val="24292E"/>
              </a:solidFill>
              <a:highlight>
                <a:srgbClr val="FFFFFF"/>
              </a:highlight>
              <a:latin typeface="Verdana"/>
              <a:ea typeface="Verdana"/>
              <a:cs typeface="Verdana"/>
              <a:sym typeface="Verdana"/>
            </a:endParaRPr>
          </a:p>
          <a:p>
            <a:pPr indent="0" lvl="0" marL="0" rtl="0" algn="l">
              <a:spcBef>
                <a:spcPts val="0"/>
              </a:spcBef>
              <a:spcAft>
                <a:spcPts val="0"/>
              </a:spcAft>
              <a:buNone/>
            </a:pPr>
            <a:r>
              <a:rPr lang="en-GB" sz="900">
                <a:solidFill>
                  <a:srgbClr val="24292E"/>
                </a:solidFill>
                <a:highlight>
                  <a:srgbClr val="FFFFFF"/>
                </a:highlight>
                <a:latin typeface="Verdana"/>
                <a:ea typeface="Verdana"/>
                <a:cs typeface="Verdana"/>
                <a:sym typeface="Verdana"/>
              </a:rPr>
              <a:t>Cnts = cv2.findContours(mask.copy(), cv2.</a:t>
            </a:r>
            <a:r>
              <a:rPr lang="en-GB" sz="900">
                <a:solidFill>
                  <a:srgbClr val="005CC5"/>
                </a:solidFill>
                <a:highlight>
                  <a:srgbClr val="FFFFFF"/>
                </a:highlight>
                <a:latin typeface="Verdana"/>
                <a:ea typeface="Verdana"/>
                <a:cs typeface="Verdana"/>
                <a:sym typeface="Verdana"/>
              </a:rPr>
              <a:t>RETR_EXTERNAL</a:t>
            </a:r>
            <a:r>
              <a:rPr lang="en-GB" sz="900">
                <a:solidFill>
                  <a:srgbClr val="24292E"/>
                </a:solidFill>
                <a:highlight>
                  <a:srgbClr val="FFFFFF"/>
                </a:highlight>
                <a:latin typeface="Verdana"/>
                <a:ea typeface="Verdana"/>
                <a:cs typeface="Verdana"/>
                <a:sym typeface="Verdana"/>
              </a:rPr>
              <a:t>,cv2.</a:t>
            </a:r>
            <a:r>
              <a:rPr lang="en-GB" sz="900">
                <a:solidFill>
                  <a:srgbClr val="005CC5"/>
                </a:solidFill>
                <a:highlight>
                  <a:srgbClr val="FFFFFF"/>
                </a:highlight>
                <a:latin typeface="Verdana"/>
                <a:ea typeface="Verdana"/>
                <a:cs typeface="Verdana"/>
                <a:sym typeface="Verdana"/>
              </a:rPr>
              <a:t>CHAIN_APPROX_SIMPLE</a:t>
            </a:r>
            <a:r>
              <a:rPr lang="en-GB" sz="900">
                <a:solidFill>
                  <a:srgbClr val="24292E"/>
                </a:solidFill>
                <a:highlight>
                  <a:srgbClr val="FFFFFF"/>
                </a:highlight>
                <a:latin typeface="Verdana"/>
                <a:ea typeface="Verdana"/>
                <a:cs typeface="Verdana"/>
                <a:sym typeface="Verdana"/>
              </a:rPr>
              <a:t>)[</a:t>
            </a:r>
            <a:r>
              <a:rPr lang="en-GB" sz="900">
                <a:solidFill>
                  <a:srgbClr val="D73A49"/>
                </a:solidFill>
                <a:highlight>
                  <a:srgbClr val="FFFFFF"/>
                </a:highlight>
                <a:latin typeface="Verdana"/>
                <a:ea typeface="Verdana"/>
                <a:cs typeface="Verdana"/>
                <a:sym typeface="Verdana"/>
              </a:rPr>
              <a:t>-</a:t>
            </a:r>
            <a:r>
              <a:rPr lang="en-GB" sz="900">
                <a:solidFill>
                  <a:srgbClr val="005CC5"/>
                </a:solidFill>
                <a:highlight>
                  <a:srgbClr val="FFFFFF"/>
                </a:highlight>
                <a:latin typeface="Verdana"/>
                <a:ea typeface="Verdana"/>
                <a:cs typeface="Verdana"/>
                <a:sym typeface="Verdana"/>
              </a:rPr>
              <a:t>2</a:t>
            </a:r>
            <a:r>
              <a:rPr lang="en-GB" sz="900">
                <a:solidFill>
                  <a:srgbClr val="24292E"/>
                </a:solidFill>
                <a:highlight>
                  <a:srgbClr val="FFFFFF"/>
                </a:highlight>
                <a:latin typeface="Verdana"/>
                <a:ea typeface="Verdana"/>
                <a:cs typeface="Verdana"/>
                <a:sym typeface="Verdana"/>
              </a:rPr>
              <a:t>]</a:t>
            </a:r>
            <a:endParaRPr sz="900">
              <a:solidFill>
                <a:srgbClr val="24292E"/>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900">
              <a:solidFill>
                <a:srgbClr val="24292E"/>
              </a:solidFill>
              <a:highlight>
                <a:srgbClr val="FFFFFF"/>
              </a:highlight>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